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7" r:id="rId3"/>
    <p:sldId id="283" r:id="rId4"/>
    <p:sldId id="289" r:id="rId5"/>
    <p:sldId id="281" r:id="rId6"/>
    <p:sldId id="290" r:id="rId7"/>
    <p:sldId id="282" r:id="rId8"/>
    <p:sldId id="291" r:id="rId9"/>
    <p:sldId id="285" r:id="rId10"/>
    <p:sldId id="284" r:id="rId11"/>
    <p:sldId id="293" r:id="rId12"/>
    <p:sldId id="286" r:id="rId13"/>
    <p:sldId id="258" r:id="rId14"/>
    <p:sldId id="259" r:id="rId15"/>
    <p:sldId id="260" r:id="rId16"/>
    <p:sldId id="274" r:id="rId17"/>
    <p:sldId id="276" r:id="rId18"/>
    <p:sldId id="261" r:id="rId19"/>
    <p:sldId id="275" r:id="rId20"/>
    <p:sldId id="270" r:id="rId21"/>
    <p:sldId id="277" r:id="rId22"/>
    <p:sldId id="262" r:id="rId23"/>
    <p:sldId id="288" r:id="rId2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8" autoAdjust="0"/>
    <p:restoredTop sz="94660" autoAdjust="0"/>
  </p:normalViewPr>
  <p:slideViewPr>
    <p:cSldViewPr>
      <p:cViewPr varScale="1">
        <p:scale>
          <a:sx n="111" d="100"/>
          <a:sy n="111" d="100"/>
        </p:scale>
        <p:origin x="15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3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ATA(D)\&#44284;&#51228;\10&#44284;&#51228;\KISDI&#48156;&#54364;\&#44221;&#51228;&#51201;&#53440;&#45817;&#49457;&#48516;&#49437;v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419304906292467E-2"/>
          <c:y val="6.6628399313656508E-2"/>
          <c:w val="0.74605933208275999"/>
          <c:h val="0.9137750126529150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'S대역(Max,O) 그림설명'!$C$87</c:f>
              <c:strCache>
                <c:ptCount val="1"/>
                <c:pt idx="0">
                  <c:v>현금흐름(억원)</c:v>
                </c:pt>
              </c:strCache>
            </c:strRef>
          </c:tx>
          <c:invertIfNegative val="0"/>
          <c:cat>
            <c:numRef>
              <c:f>'S대역(Max,O) 그림설명'!$D$86:$W$86</c:f>
              <c:numCache>
                <c:formatCode>0_ </c:formatCode>
                <c:ptCount val="2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  <c:pt idx="11">
                  <c:v>2023</c:v>
                </c:pt>
                <c:pt idx="12">
                  <c:v>2024</c:v>
                </c:pt>
                <c:pt idx="13">
                  <c:v>2025</c:v>
                </c:pt>
                <c:pt idx="14">
                  <c:v>2026</c:v>
                </c:pt>
                <c:pt idx="15">
                  <c:v>2027</c:v>
                </c:pt>
                <c:pt idx="16">
                  <c:v>2028</c:v>
                </c:pt>
                <c:pt idx="17">
                  <c:v>2029</c:v>
                </c:pt>
                <c:pt idx="18">
                  <c:v>2030</c:v>
                </c:pt>
                <c:pt idx="19">
                  <c:v>2031</c:v>
                </c:pt>
              </c:numCache>
            </c:numRef>
          </c:cat>
          <c:val>
            <c:numRef>
              <c:f>'S대역(Max,O) 그림설명'!$D$87:$W$87</c:f>
              <c:numCache>
                <c:formatCode>#,##0_ ;[Red]\-#,##0\ </c:formatCode>
                <c:ptCount val="20"/>
                <c:pt idx="0">
                  <c:v>-387.81556604268815</c:v>
                </c:pt>
                <c:pt idx="1">
                  <c:v>-841.24498748923622</c:v>
                </c:pt>
                <c:pt idx="2">
                  <c:v>-1414.3638789348083</c:v>
                </c:pt>
                <c:pt idx="3">
                  <c:v>-1608.6129557734064</c:v>
                </c:pt>
                <c:pt idx="4">
                  <c:v>-1670.4626117598582</c:v>
                </c:pt>
                <c:pt idx="5">
                  <c:v>673.54167379589546</c:v>
                </c:pt>
                <c:pt idx="6">
                  <c:v>710.8366796378192</c:v>
                </c:pt>
                <c:pt idx="7">
                  <c:v>768.4453016883316</c:v>
                </c:pt>
                <c:pt idx="8">
                  <c:v>539.12198292509322</c:v>
                </c:pt>
                <c:pt idx="9">
                  <c:v>725.75744285915164</c:v>
                </c:pt>
                <c:pt idx="10">
                  <c:v>968.3403328136875</c:v>
                </c:pt>
                <c:pt idx="11">
                  <c:v>952.7778355623459</c:v>
                </c:pt>
                <c:pt idx="12">
                  <c:v>939.9134965803878</c:v>
                </c:pt>
                <c:pt idx="13">
                  <c:v>929.25894922105772</c:v>
                </c:pt>
                <c:pt idx="14">
                  <c:v>920.41422120065761</c:v>
                </c:pt>
                <c:pt idx="15">
                  <c:v>913.05173521884467</c:v>
                </c:pt>
                <c:pt idx="16">
                  <c:v>906.90320546663054</c:v>
                </c:pt>
                <c:pt idx="17">
                  <c:v>901.74890586646154</c:v>
                </c:pt>
                <c:pt idx="18">
                  <c:v>897.4088807608158</c:v>
                </c:pt>
                <c:pt idx="19">
                  <c:v>893.73574646618476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B4-40B3-8168-7ED8F5BAE8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1292872"/>
        <c:axId val="311293264"/>
      </c:barChart>
      <c:dateAx>
        <c:axId val="311292872"/>
        <c:scaling>
          <c:orientation val="minMax"/>
        </c:scaling>
        <c:delete val="0"/>
        <c:axPos val="b"/>
        <c:numFmt formatCode="0_ " sourceLinked="1"/>
        <c:majorTickMark val="out"/>
        <c:minorTickMark val="none"/>
        <c:tickLblPos val="nextTo"/>
        <c:txPr>
          <a:bodyPr/>
          <a:lstStyle/>
          <a:p>
            <a:pPr>
              <a:defRPr sz="800" baseline="0"/>
            </a:pPr>
            <a:endParaRPr lang="en-US"/>
          </a:p>
        </c:txPr>
        <c:crossAx val="311293264"/>
        <c:crosses val="autoZero"/>
        <c:auto val="0"/>
        <c:lblOffset val="100"/>
        <c:baseTimeUnit val="days"/>
      </c:dateAx>
      <c:valAx>
        <c:axId val="311293264"/>
        <c:scaling>
          <c:orientation val="minMax"/>
        </c:scaling>
        <c:delete val="0"/>
        <c:axPos val="l"/>
        <c:majorGridlines/>
        <c:numFmt formatCode="#,##0_ ;[Red]\-#,##0\ " sourceLinked="1"/>
        <c:majorTickMark val="out"/>
        <c:minorTickMark val="none"/>
        <c:tickLblPos val="nextTo"/>
        <c:crossAx val="3112928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214179-F646-413F-88EC-95812ED00B1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1C3F201-B084-4D56-B2BA-0C92AC432286}">
      <dgm:prSet phldrT="[텍스트]" custT="1"/>
      <dgm:sp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</dgm:spPr>
      <dgm:t>
        <a:bodyPr/>
        <a:lstStyle/>
        <a:p>
          <a:pPr latinLnBrk="1"/>
          <a:r>
            <a:rPr lang="en-US" altLang="ko-KR" sz="2800" b="1" dirty="0" smtClean="0">
              <a:solidFill>
                <a:srgbClr val="FF0000"/>
              </a:solidFill>
            </a:rPr>
            <a:t>Preliminary Feasibility Study</a:t>
          </a:r>
          <a:endParaRPr lang="ko-KR" altLang="en-US" sz="2800" b="1" dirty="0">
            <a:solidFill>
              <a:srgbClr val="FF0000"/>
            </a:solidFill>
          </a:endParaRPr>
        </a:p>
      </dgm:t>
    </dgm:pt>
    <dgm:pt modelId="{69D313A4-3AF8-4F16-8D9D-580D6FC336B6}" type="parTrans" cxnId="{7DD258D4-1202-469B-B9CE-B47C650603F7}">
      <dgm:prSet/>
      <dgm:spPr/>
      <dgm:t>
        <a:bodyPr/>
        <a:lstStyle/>
        <a:p>
          <a:pPr latinLnBrk="1"/>
          <a:endParaRPr lang="ko-KR" altLang="en-US"/>
        </a:p>
      </dgm:t>
    </dgm:pt>
    <dgm:pt modelId="{1E29DF11-DE92-4C63-8977-499B2A680D86}" type="sibTrans" cxnId="{7DD258D4-1202-469B-B9CE-B47C650603F7}">
      <dgm:prSet/>
      <dgm:spPr/>
      <dgm:t>
        <a:bodyPr/>
        <a:lstStyle/>
        <a:p>
          <a:pPr latinLnBrk="1"/>
          <a:endParaRPr lang="ko-KR" altLang="en-US"/>
        </a:p>
      </dgm:t>
    </dgm:pt>
    <dgm:pt modelId="{3877058A-1E05-450C-8908-54A0CC3D8FF2}">
      <dgm:prSet phldrT="[텍스트]"/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</dgm:spPr>
      <dgm:t>
        <a:bodyPr/>
        <a:lstStyle/>
        <a:p>
          <a:pPr latinLnBrk="1"/>
          <a:r>
            <a:rPr lang="en-US" altLang="ko-KR" b="1" u="sng" dirty="0" smtClean="0">
              <a:solidFill>
                <a:srgbClr val="FF0000"/>
              </a:solidFill>
            </a:rPr>
            <a:t>Technical</a:t>
          </a:r>
        </a:p>
        <a:p>
          <a:pPr latinLnBrk="1"/>
          <a:r>
            <a:rPr lang="en-US" altLang="ko-KR" b="1" dirty="0" smtClean="0">
              <a:solidFill>
                <a:srgbClr val="FF0000"/>
              </a:solidFill>
            </a:rPr>
            <a:t>Analysis</a:t>
          </a:r>
          <a:endParaRPr lang="ko-KR" altLang="en-US" b="1" dirty="0">
            <a:solidFill>
              <a:srgbClr val="FF0000"/>
            </a:solidFill>
          </a:endParaRPr>
        </a:p>
      </dgm:t>
    </dgm:pt>
    <dgm:pt modelId="{E2E06315-44F1-4EC0-A2B5-01EEF59C8F0B}" type="parTrans" cxnId="{3B8458CA-0E23-4FE7-BA96-43CFA2F92C60}">
      <dgm:prSet/>
      <dgm:spPr/>
      <dgm:t>
        <a:bodyPr/>
        <a:lstStyle/>
        <a:p>
          <a:pPr latinLnBrk="1"/>
          <a:endParaRPr lang="ko-KR" altLang="en-US"/>
        </a:p>
      </dgm:t>
    </dgm:pt>
    <dgm:pt modelId="{5867C2E5-4DD8-4883-888C-0F7CC94D2358}" type="sibTrans" cxnId="{3B8458CA-0E23-4FE7-BA96-43CFA2F92C60}">
      <dgm:prSet/>
      <dgm:spPr/>
      <dgm:t>
        <a:bodyPr/>
        <a:lstStyle/>
        <a:p>
          <a:pPr latinLnBrk="1"/>
          <a:endParaRPr lang="ko-KR" altLang="en-US"/>
        </a:p>
      </dgm:t>
    </dgm:pt>
    <dgm:pt modelId="{57AADAC7-352A-4C5F-A77B-E5E2E27DDA14}">
      <dgm:prSet phldrT="[텍스트]"/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</dgm:spPr>
      <dgm:t>
        <a:bodyPr/>
        <a:lstStyle/>
        <a:p>
          <a:pPr latinLnBrk="1"/>
          <a:r>
            <a:rPr lang="en-US" altLang="ko-KR" b="1" u="sng" dirty="0" smtClean="0">
              <a:solidFill>
                <a:srgbClr val="FF0000"/>
              </a:solidFill>
            </a:rPr>
            <a:t>Political</a:t>
          </a:r>
          <a:r>
            <a:rPr lang="en-US" altLang="ko-KR" b="1" dirty="0" smtClean="0">
              <a:solidFill>
                <a:srgbClr val="FF0000"/>
              </a:solidFill>
            </a:rPr>
            <a:t> Analysis</a:t>
          </a:r>
          <a:endParaRPr lang="ko-KR" altLang="en-US" b="1" dirty="0">
            <a:solidFill>
              <a:srgbClr val="FF0000"/>
            </a:solidFill>
          </a:endParaRPr>
        </a:p>
      </dgm:t>
    </dgm:pt>
    <dgm:pt modelId="{A5E9ED99-E08F-496D-9E5E-A83201640402}" type="parTrans" cxnId="{DD5E2853-2551-4751-85DF-CBD2B0D9D454}">
      <dgm:prSet/>
      <dgm:spPr/>
      <dgm:t>
        <a:bodyPr/>
        <a:lstStyle/>
        <a:p>
          <a:pPr latinLnBrk="1"/>
          <a:endParaRPr lang="ko-KR" altLang="en-US"/>
        </a:p>
      </dgm:t>
    </dgm:pt>
    <dgm:pt modelId="{5C8CCE25-0DEA-4851-8E33-20F5F21492D9}" type="sibTrans" cxnId="{DD5E2853-2551-4751-85DF-CBD2B0D9D454}">
      <dgm:prSet/>
      <dgm:spPr/>
      <dgm:t>
        <a:bodyPr/>
        <a:lstStyle/>
        <a:p>
          <a:pPr latinLnBrk="1"/>
          <a:endParaRPr lang="ko-KR" altLang="en-US"/>
        </a:p>
      </dgm:t>
    </dgm:pt>
    <dgm:pt modelId="{60928959-A999-431B-A945-1BAE2C1D4CC0}">
      <dgm:prSet phldrT="[텍스트]"/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</dgm:spPr>
      <dgm:t>
        <a:bodyPr/>
        <a:lstStyle/>
        <a:p>
          <a:pPr latinLnBrk="1"/>
          <a:r>
            <a:rPr lang="en-US" altLang="ko-KR" b="1" u="sng" dirty="0" smtClean="0">
              <a:solidFill>
                <a:srgbClr val="FF0000"/>
              </a:solidFill>
            </a:rPr>
            <a:t>Economic</a:t>
          </a:r>
          <a:r>
            <a:rPr lang="en-US" altLang="ko-KR" b="1" dirty="0" smtClean="0">
              <a:solidFill>
                <a:srgbClr val="FF0000"/>
              </a:solidFill>
            </a:rPr>
            <a:t> Analysis</a:t>
          </a:r>
          <a:endParaRPr lang="ko-KR" altLang="en-US" b="1" dirty="0">
            <a:solidFill>
              <a:srgbClr val="FF0000"/>
            </a:solidFill>
          </a:endParaRPr>
        </a:p>
      </dgm:t>
    </dgm:pt>
    <dgm:pt modelId="{844AA39B-5EC0-4AB8-8E7D-140FE6237E6A}" type="parTrans" cxnId="{CB09D622-FF38-4E1B-AA7E-191266CED363}">
      <dgm:prSet/>
      <dgm:spPr/>
      <dgm:t>
        <a:bodyPr/>
        <a:lstStyle/>
        <a:p>
          <a:pPr latinLnBrk="1"/>
          <a:endParaRPr lang="ko-KR" altLang="en-US"/>
        </a:p>
      </dgm:t>
    </dgm:pt>
    <dgm:pt modelId="{E9D61BB2-4CBB-4988-9879-07B57F0DA121}" type="sibTrans" cxnId="{CB09D622-FF38-4E1B-AA7E-191266CED363}">
      <dgm:prSet/>
      <dgm:spPr/>
      <dgm:t>
        <a:bodyPr/>
        <a:lstStyle/>
        <a:p>
          <a:pPr latinLnBrk="1"/>
          <a:endParaRPr lang="ko-KR" altLang="en-US"/>
        </a:p>
      </dgm:t>
    </dgm:pt>
    <dgm:pt modelId="{5A83AA03-6852-4635-9B63-821747D24BEE}" type="pres">
      <dgm:prSet presAssocID="{0A214179-F646-413F-88EC-95812ED00B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D29A48-5A99-4CAA-B7DB-60901C69E800}" type="pres">
      <dgm:prSet presAssocID="{41C3F201-B084-4D56-B2BA-0C92AC432286}" presName="root1" presStyleCnt="0"/>
      <dgm:spPr/>
    </dgm:pt>
    <dgm:pt modelId="{30BE8D0C-EB48-4B98-943E-823C6E63CA68}" type="pres">
      <dgm:prSet presAssocID="{41C3F201-B084-4D56-B2BA-0C92AC432286}" presName="LevelOneTextNode" presStyleLbl="node0" presStyleIdx="0" presStyleCnt="1" custScaleX="189710" custScaleY="18132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681A35-F292-44AC-B449-B303473D4700}" type="pres">
      <dgm:prSet presAssocID="{41C3F201-B084-4D56-B2BA-0C92AC432286}" presName="level2hierChild" presStyleCnt="0"/>
      <dgm:spPr/>
    </dgm:pt>
    <dgm:pt modelId="{E853DD41-1F2F-401B-A285-B5A6B34F903F}" type="pres">
      <dgm:prSet presAssocID="{E2E06315-44F1-4EC0-A2B5-01EEF59C8F0B}" presName="conn2-1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14514CD-CDE1-41E5-BC86-C682C412C017}" type="pres">
      <dgm:prSet presAssocID="{E2E06315-44F1-4EC0-A2B5-01EEF59C8F0B}" presName="connTx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3CED3CA-FC24-4AC0-8800-8C69CABB0B4D}" type="pres">
      <dgm:prSet presAssocID="{3877058A-1E05-450C-8908-54A0CC3D8FF2}" presName="root2" presStyleCnt="0"/>
      <dgm:spPr/>
    </dgm:pt>
    <dgm:pt modelId="{7CBA8CBB-A3FF-47DF-B3F4-9D9C90BDF855}" type="pres">
      <dgm:prSet presAssocID="{3877058A-1E05-450C-8908-54A0CC3D8FF2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B155D5-6156-4FB6-BAE1-CA4F9CF593F4}" type="pres">
      <dgm:prSet presAssocID="{3877058A-1E05-450C-8908-54A0CC3D8FF2}" presName="level3hierChild" presStyleCnt="0"/>
      <dgm:spPr/>
    </dgm:pt>
    <dgm:pt modelId="{13E30C5C-5995-49F2-A83D-643B3BD0ECCD}" type="pres">
      <dgm:prSet presAssocID="{844AA39B-5EC0-4AB8-8E7D-140FE6237E6A}" presName="conn2-1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7A78163-8CE6-49AD-AF9A-FC25FA77253A}" type="pres">
      <dgm:prSet presAssocID="{844AA39B-5EC0-4AB8-8E7D-140FE6237E6A}" presName="connTx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180C4E9-E28F-46C8-B068-99B5224DB39A}" type="pres">
      <dgm:prSet presAssocID="{60928959-A999-431B-A945-1BAE2C1D4CC0}" presName="root2" presStyleCnt="0"/>
      <dgm:spPr/>
    </dgm:pt>
    <dgm:pt modelId="{B336E27B-2D04-466A-AC60-0F60BE64DC3E}" type="pres">
      <dgm:prSet presAssocID="{60928959-A999-431B-A945-1BAE2C1D4CC0}" presName="LevelTwoTextNode" presStyleLbl="node2" presStyleIdx="1" presStyleCnt="3" custLinFactNeighborX="34417" custLinFactNeighborY="9799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9EA8C7-D96A-4014-969C-6655B8FA2228}" type="pres">
      <dgm:prSet presAssocID="{60928959-A999-431B-A945-1BAE2C1D4CC0}" presName="level3hierChild" presStyleCnt="0"/>
      <dgm:spPr/>
    </dgm:pt>
    <dgm:pt modelId="{C1AFD189-BFDF-4EB4-90A4-80F91757A31C}" type="pres">
      <dgm:prSet presAssocID="{A5E9ED99-E08F-496D-9E5E-A83201640402}" presName="conn2-1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2BF4D89-0632-4851-AD47-E3762E4F9351}" type="pres">
      <dgm:prSet presAssocID="{A5E9ED99-E08F-496D-9E5E-A83201640402}" presName="connTx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DCD54B74-4D67-42EA-970B-6B07C6EE038F}" type="pres">
      <dgm:prSet presAssocID="{57AADAC7-352A-4C5F-A77B-E5E2E27DDA14}" presName="root2" presStyleCnt="0"/>
      <dgm:spPr/>
    </dgm:pt>
    <dgm:pt modelId="{B4CD24E2-7708-4CA5-9D0C-F5E2E0819DA5}" type="pres">
      <dgm:prSet presAssocID="{57AADAC7-352A-4C5F-A77B-E5E2E27DDA14}" presName="LevelTwoTextNode" presStyleLbl="node2" presStyleIdx="2" presStyleCnt="3" custLinFactY="-23663" custLinFactNeighborX="1807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1E2046-EC50-4927-9D3C-C4C99E50C04D}" type="pres">
      <dgm:prSet presAssocID="{57AADAC7-352A-4C5F-A77B-E5E2E27DDA14}" presName="level3hierChild" presStyleCnt="0"/>
      <dgm:spPr/>
    </dgm:pt>
  </dgm:ptLst>
  <dgm:cxnLst>
    <dgm:cxn modelId="{0F3A754F-EE0D-4A35-BF69-13BA32C789FB}" type="presOf" srcId="{A5E9ED99-E08F-496D-9E5E-A83201640402}" destId="{F2BF4D89-0632-4851-AD47-E3762E4F9351}" srcOrd="1" destOrd="0" presId="urn:microsoft.com/office/officeart/2005/8/layout/hierarchy2"/>
    <dgm:cxn modelId="{A6CA6C5E-771A-40B2-8C0C-5BE5D63E02CE}" type="presOf" srcId="{0A214179-F646-413F-88EC-95812ED00B12}" destId="{5A83AA03-6852-4635-9B63-821747D24BEE}" srcOrd="0" destOrd="0" presId="urn:microsoft.com/office/officeart/2005/8/layout/hierarchy2"/>
    <dgm:cxn modelId="{7DD258D4-1202-469B-B9CE-B47C650603F7}" srcId="{0A214179-F646-413F-88EC-95812ED00B12}" destId="{41C3F201-B084-4D56-B2BA-0C92AC432286}" srcOrd="0" destOrd="0" parTransId="{69D313A4-3AF8-4F16-8D9D-580D6FC336B6}" sibTransId="{1E29DF11-DE92-4C63-8977-499B2A680D86}"/>
    <dgm:cxn modelId="{73E6384C-5B3A-4812-94D3-1619CD027CB8}" type="presOf" srcId="{60928959-A999-431B-A945-1BAE2C1D4CC0}" destId="{B336E27B-2D04-466A-AC60-0F60BE64DC3E}" srcOrd="0" destOrd="0" presId="urn:microsoft.com/office/officeart/2005/8/layout/hierarchy2"/>
    <dgm:cxn modelId="{EDCCE52B-F65A-48D7-B56D-60145F5D0C40}" type="presOf" srcId="{844AA39B-5EC0-4AB8-8E7D-140FE6237E6A}" destId="{13E30C5C-5995-49F2-A83D-643B3BD0ECCD}" srcOrd="0" destOrd="0" presId="urn:microsoft.com/office/officeart/2005/8/layout/hierarchy2"/>
    <dgm:cxn modelId="{E8248C1A-E50E-4854-8A73-98909B649607}" type="presOf" srcId="{844AA39B-5EC0-4AB8-8E7D-140FE6237E6A}" destId="{27A78163-8CE6-49AD-AF9A-FC25FA77253A}" srcOrd="1" destOrd="0" presId="urn:microsoft.com/office/officeart/2005/8/layout/hierarchy2"/>
    <dgm:cxn modelId="{734F4217-A42C-4830-B481-9295FFB84FE1}" type="presOf" srcId="{57AADAC7-352A-4C5F-A77B-E5E2E27DDA14}" destId="{B4CD24E2-7708-4CA5-9D0C-F5E2E0819DA5}" srcOrd="0" destOrd="0" presId="urn:microsoft.com/office/officeart/2005/8/layout/hierarchy2"/>
    <dgm:cxn modelId="{9031286D-6CF8-4712-89EB-A5191205EC1C}" type="presOf" srcId="{A5E9ED99-E08F-496D-9E5E-A83201640402}" destId="{C1AFD189-BFDF-4EB4-90A4-80F91757A31C}" srcOrd="0" destOrd="0" presId="urn:microsoft.com/office/officeart/2005/8/layout/hierarchy2"/>
    <dgm:cxn modelId="{E6CE4337-4A21-4993-92E9-B3D9E24E2B23}" type="presOf" srcId="{41C3F201-B084-4D56-B2BA-0C92AC432286}" destId="{30BE8D0C-EB48-4B98-943E-823C6E63CA68}" srcOrd="0" destOrd="0" presId="urn:microsoft.com/office/officeart/2005/8/layout/hierarchy2"/>
    <dgm:cxn modelId="{5E68AE6F-3E97-475D-A498-66F4D46D4179}" type="presOf" srcId="{E2E06315-44F1-4EC0-A2B5-01EEF59C8F0B}" destId="{014514CD-CDE1-41E5-BC86-C682C412C017}" srcOrd="1" destOrd="0" presId="urn:microsoft.com/office/officeart/2005/8/layout/hierarchy2"/>
    <dgm:cxn modelId="{DDAA7BF6-9416-4856-B8FB-7575005EEB42}" type="presOf" srcId="{E2E06315-44F1-4EC0-A2B5-01EEF59C8F0B}" destId="{E853DD41-1F2F-401B-A285-B5A6B34F903F}" srcOrd="0" destOrd="0" presId="urn:microsoft.com/office/officeart/2005/8/layout/hierarchy2"/>
    <dgm:cxn modelId="{DD5E2853-2551-4751-85DF-CBD2B0D9D454}" srcId="{41C3F201-B084-4D56-B2BA-0C92AC432286}" destId="{57AADAC7-352A-4C5F-A77B-E5E2E27DDA14}" srcOrd="2" destOrd="0" parTransId="{A5E9ED99-E08F-496D-9E5E-A83201640402}" sibTransId="{5C8CCE25-0DEA-4851-8E33-20F5F21492D9}"/>
    <dgm:cxn modelId="{089B05DB-4F3A-43D0-9FEA-BE691FFFE7F8}" type="presOf" srcId="{3877058A-1E05-450C-8908-54A0CC3D8FF2}" destId="{7CBA8CBB-A3FF-47DF-B3F4-9D9C90BDF855}" srcOrd="0" destOrd="0" presId="urn:microsoft.com/office/officeart/2005/8/layout/hierarchy2"/>
    <dgm:cxn modelId="{CB09D622-FF38-4E1B-AA7E-191266CED363}" srcId="{41C3F201-B084-4D56-B2BA-0C92AC432286}" destId="{60928959-A999-431B-A945-1BAE2C1D4CC0}" srcOrd="1" destOrd="0" parTransId="{844AA39B-5EC0-4AB8-8E7D-140FE6237E6A}" sibTransId="{E9D61BB2-4CBB-4988-9879-07B57F0DA121}"/>
    <dgm:cxn modelId="{3B8458CA-0E23-4FE7-BA96-43CFA2F92C60}" srcId="{41C3F201-B084-4D56-B2BA-0C92AC432286}" destId="{3877058A-1E05-450C-8908-54A0CC3D8FF2}" srcOrd="0" destOrd="0" parTransId="{E2E06315-44F1-4EC0-A2B5-01EEF59C8F0B}" sibTransId="{5867C2E5-4DD8-4883-888C-0F7CC94D2358}"/>
    <dgm:cxn modelId="{687AD9BD-302B-4673-8825-37AB27A896F8}" type="presParOf" srcId="{5A83AA03-6852-4635-9B63-821747D24BEE}" destId="{96D29A48-5A99-4CAA-B7DB-60901C69E800}" srcOrd="0" destOrd="0" presId="urn:microsoft.com/office/officeart/2005/8/layout/hierarchy2"/>
    <dgm:cxn modelId="{FB192359-0648-449A-BEB5-C90060E524E9}" type="presParOf" srcId="{96D29A48-5A99-4CAA-B7DB-60901C69E800}" destId="{30BE8D0C-EB48-4B98-943E-823C6E63CA68}" srcOrd="0" destOrd="0" presId="urn:microsoft.com/office/officeart/2005/8/layout/hierarchy2"/>
    <dgm:cxn modelId="{23DD1D01-ADBD-4334-BDB2-8710F290C2BC}" type="presParOf" srcId="{96D29A48-5A99-4CAA-B7DB-60901C69E800}" destId="{23681A35-F292-44AC-B449-B303473D4700}" srcOrd="1" destOrd="0" presId="urn:microsoft.com/office/officeart/2005/8/layout/hierarchy2"/>
    <dgm:cxn modelId="{4F864170-7D72-4674-8E79-50E0AEE28A56}" type="presParOf" srcId="{23681A35-F292-44AC-B449-B303473D4700}" destId="{E853DD41-1F2F-401B-A285-B5A6B34F903F}" srcOrd="0" destOrd="0" presId="urn:microsoft.com/office/officeart/2005/8/layout/hierarchy2"/>
    <dgm:cxn modelId="{1DEC4E9A-E50D-4776-9022-28A2A6438DA7}" type="presParOf" srcId="{E853DD41-1F2F-401B-A285-B5A6B34F903F}" destId="{014514CD-CDE1-41E5-BC86-C682C412C017}" srcOrd="0" destOrd="0" presId="urn:microsoft.com/office/officeart/2005/8/layout/hierarchy2"/>
    <dgm:cxn modelId="{42FDFD07-AB6E-466B-BF66-208791E58E10}" type="presParOf" srcId="{23681A35-F292-44AC-B449-B303473D4700}" destId="{83CED3CA-FC24-4AC0-8800-8C69CABB0B4D}" srcOrd="1" destOrd="0" presId="urn:microsoft.com/office/officeart/2005/8/layout/hierarchy2"/>
    <dgm:cxn modelId="{813C24E5-6B8F-4736-B5E6-144B4223C1A2}" type="presParOf" srcId="{83CED3CA-FC24-4AC0-8800-8C69CABB0B4D}" destId="{7CBA8CBB-A3FF-47DF-B3F4-9D9C90BDF855}" srcOrd="0" destOrd="0" presId="urn:microsoft.com/office/officeart/2005/8/layout/hierarchy2"/>
    <dgm:cxn modelId="{1B40BAE1-7998-46B0-B4A7-B91DCEAE06A0}" type="presParOf" srcId="{83CED3CA-FC24-4AC0-8800-8C69CABB0B4D}" destId="{CBB155D5-6156-4FB6-BAE1-CA4F9CF593F4}" srcOrd="1" destOrd="0" presId="urn:microsoft.com/office/officeart/2005/8/layout/hierarchy2"/>
    <dgm:cxn modelId="{ECD69AF4-4ECD-4D52-996A-A88B4CE6C732}" type="presParOf" srcId="{23681A35-F292-44AC-B449-B303473D4700}" destId="{13E30C5C-5995-49F2-A83D-643B3BD0ECCD}" srcOrd="2" destOrd="0" presId="urn:microsoft.com/office/officeart/2005/8/layout/hierarchy2"/>
    <dgm:cxn modelId="{DBD330C9-C90F-4A78-8167-0D22D7AFA074}" type="presParOf" srcId="{13E30C5C-5995-49F2-A83D-643B3BD0ECCD}" destId="{27A78163-8CE6-49AD-AF9A-FC25FA77253A}" srcOrd="0" destOrd="0" presId="urn:microsoft.com/office/officeart/2005/8/layout/hierarchy2"/>
    <dgm:cxn modelId="{7B01F635-AB81-4941-B728-7804E5EBE907}" type="presParOf" srcId="{23681A35-F292-44AC-B449-B303473D4700}" destId="{5180C4E9-E28F-46C8-B068-99B5224DB39A}" srcOrd="3" destOrd="0" presId="urn:microsoft.com/office/officeart/2005/8/layout/hierarchy2"/>
    <dgm:cxn modelId="{9434F840-7C74-47CB-BB87-A2B527A60A5C}" type="presParOf" srcId="{5180C4E9-E28F-46C8-B068-99B5224DB39A}" destId="{B336E27B-2D04-466A-AC60-0F60BE64DC3E}" srcOrd="0" destOrd="0" presId="urn:microsoft.com/office/officeart/2005/8/layout/hierarchy2"/>
    <dgm:cxn modelId="{F64FB002-A829-4DD0-9E3E-ACC14D202789}" type="presParOf" srcId="{5180C4E9-E28F-46C8-B068-99B5224DB39A}" destId="{3A9EA8C7-D96A-4014-969C-6655B8FA2228}" srcOrd="1" destOrd="0" presId="urn:microsoft.com/office/officeart/2005/8/layout/hierarchy2"/>
    <dgm:cxn modelId="{DBD704A6-0533-4874-8754-B2FD4DBE1FF7}" type="presParOf" srcId="{23681A35-F292-44AC-B449-B303473D4700}" destId="{C1AFD189-BFDF-4EB4-90A4-80F91757A31C}" srcOrd="4" destOrd="0" presId="urn:microsoft.com/office/officeart/2005/8/layout/hierarchy2"/>
    <dgm:cxn modelId="{CBA35871-0DDB-4DE2-A601-A79E4C1E8E65}" type="presParOf" srcId="{C1AFD189-BFDF-4EB4-90A4-80F91757A31C}" destId="{F2BF4D89-0632-4851-AD47-E3762E4F9351}" srcOrd="0" destOrd="0" presId="urn:microsoft.com/office/officeart/2005/8/layout/hierarchy2"/>
    <dgm:cxn modelId="{2CCD6DF4-3E55-47B1-85B5-F9CA9523336E}" type="presParOf" srcId="{23681A35-F292-44AC-B449-B303473D4700}" destId="{DCD54B74-4D67-42EA-970B-6B07C6EE038F}" srcOrd="5" destOrd="0" presId="urn:microsoft.com/office/officeart/2005/8/layout/hierarchy2"/>
    <dgm:cxn modelId="{CE65A763-AD38-4AAF-B375-6257E97D8259}" type="presParOf" srcId="{DCD54B74-4D67-42EA-970B-6B07C6EE038F}" destId="{B4CD24E2-7708-4CA5-9D0C-F5E2E0819DA5}" srcOrd="0" destOrd="0" presId="urn:microsoft.com/office/officeart/2005/8/layout/hierarchy2"/>
    <dgm:cxn modelId="{4D10B22F-115B-4FD8-9790-7C98D63FB3C7}" type="presParOf" srcId="{DCD54B74-4D67-42EA-970B-6B07C6EE038F}" destId="{BD1E2046-EC50-4927-9D3C-C4C99E50C04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E8D0C-EB48-4B98-943E-823C6E63CA68}">
      <dsp:nvSpPr>
        <dsp:cNvPr id="0" name=""/>
        <dsp:cNvSpPr/>
      </dsp:nvSpPr>
      <dsp:spPr>
        <a:xfrm>
          <a:off x="42319" y="504058"/>
          <a:ext cx="2561533" cy="122413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rgbClr val="FF0000"/>
              </a:solidFill>
            </a:rPr>
            <a:t>Preliminary Feasibility Study</a:t>
          </a:r>
          <a:endParaRPr lang="ko-KR" altLang="en-US" sz="2800" b="1" kern="1200" dirty="0">
            <a:solidFill>
              <a:srgbClr val="FF0000"/>
            </a:solidFill>
          </a:endParaRPr>
        </a:p>
      </dsp:txBody>
      <dsp:txXfrm>
        <a:off x="78173" y="539912"/>
        <a:ext cx="2489825" cy="1152423"/>
      </dsp:txXfrm>
    </dsp:sp>
    <dsp:sp modelId="{E853DD41-1F2F-401B-A285-B5A6B34F903F}">
      <dsp:nvSpPr>
        <dsp:cNvPr id="0" name=""/>
        <dsp:cNvSpPr/>
      </dsp:nvSpPr>
      <dsp:spPr>
        <a:xfrm rot="18289469">
          <a:off x="2401016" y="700711"/>
          <a:ext cx="945768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945768" y="272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850256" y="704286"/>
        <a:ext cx="47288" cy="47288"/>
      </dsp:txXfrm>
    </dsp:sp>
    <dsp:sp modelId="{7CBA8CBB-A3FF-47DF-B3F4-9D9C90BDF855}">
      <dsp:nvSpPr>
        <dsp:cNvPr id="0" name=""/>
        <dsp:cNvSpPr/>
      </dsp:nvSpPr>
      <dsp:spPr>
        <a:xfrm>
          <a:off x="3143947" y="2178"/>
          <a:ext cx="1350236" cy="675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40000"/>
                <a:lumOff val="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u="sng" kern="1200" dirty="0" smtClean="0">
              <a:solidFill>
                <a:srgbClr val="FF0000"/>
              </a:solidFill>
            </a:rPr>
            <a:t>Technical</a:t>
          </a: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 smtClean="0">
              <a:solidFill>
                <a:srgbClr val="FF0000"/>
              </a:solidFill>
            </a:rPr>
            <a:t>Analysis</a:t>
          </a:r>
          <a:endParaRPr lang="ko-KR" altLang="en-US" sz="1700" b="1" kern="1200" dirty="0">
            <a:solidFill>
              <a:srgbClr val="FF0000"/>
            </a:solidFill>
          </a:endParaRPr>
        </a:p>
      </dsp:txBody>
      <dsp:txXfrm>
        <a:off x="3163721" y="21952"/>
        <a:ext cx="1310688" cy="635570"/>
      </dsp:txXfrm>
    </dsp:sp>
    <dsp:sp modelId="{13E30C5C-5995-49F2-A83D-643B3BD0ECCD}">
      <dsp:nvSpPr>
        <dsp:cNvPr id="0" name=""/>
        <dsp:cNvSpPr/>
      </dsp:nvSpPr>
      <dsp:spPr>
        <a:xfrm rot="2918518">
          <a:off x="2454346" y="1419702"/>
          <a:ext cx="881427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881427" y="272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873024" y="1424886"/>
        <a:ext cx="44071" cy="44071"/>
      </dsp:txXfrm>
    </dsp:sp>
    <dsp:sp modelId="{B336E27B-2D04-466A-AC60-0F60BE64DC3E}">
      <dsp:nvSpPr>
        <dsp:cNvPr id="0" name=""/>
        <dsp:cNvSpPr/>
      </dsp:nvSpPr>
      <dsp:spPr>
        <a:xfrm>
          <a:off x="3186267" y="1440160"/>
          <a:ext cx="1350236" cy="675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40000"/>
                <a:lumOff val="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u="sng" kern="1200" dirty="0" smtClean="0">
              <a:solidFill>
                <a:srgbClr val="FF0000"/>
              </a:solidFill>
            </a:rPr>
            <a:t>Economic</a:t>
          </a:r>
          <a:r>
            <a:rPr lang="en-US" altLang="ko-KR" sz="1700" b="1" kern="1200" dirty="0" smtClean="0">
              <a:solidFill>
                <a:srgbClr val="FF0000"/>
              </a:solidFill>
            </a:rPr>
            <a:t> Analysis</a:t>
          </a:r>
          <a:endParaRPr lang="ko-KR" altLang="en-US" sz="1700" b="1" kern="1200" dirty="0">
            <a:solidFill>
              <a:srgbClr val="FF0000"/>
            </a:solidFill>
          </a:endParaRPr>
        </a:p>
      </dsp:txBody>
      <dsp:txXfrm>
        <a:off x="3206041" y="1459934"/>
        <a:ext cx="1310688" cy="635570"/>
      </dsp:txXfrm>
    </dsp:sp>
    <dsp:sp modelId="{C1AFD189-BFDF-4EB4-90A4-80F91757A31C}">
      <dsp:nvSpPr>
        <dsp:cNvPr id="0" name=""/>
        <dsp:cNvSpPr/>
      </dsp:nvSpPr>
      <dsp:spPr>
        <a:xfrm rot="21245091">
          <a:off x="2602342" y="1059661"/>
          <a:ext cx="567515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567515" y="272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871912" y="1072693"/>
        <a:ext cx="28375" cy="28375"/>
      </dsp:txXfrm>
    </dsp:sp>
    <dsp:sp modelId="{B4CD24E2-7708-4CA5-9D0C-F5E2E0819DA5}">
      <dsp:nvSpPr>
        <dsp:cNvPr id="0" name=""/>
        <dsp:cNvSpPr/>
      </dsp:nvSpPr>
      <dsp:spPr>
        <a:xfrm>
          <a:off x="3168346" y="720079"/>
          <a:ext cx="1350236" cy="675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40000"/>
                <a:lumOff val="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u="sng" kern="1200" dirty="0" smtClean="0">
              <a:solidFill>
                <a:srgbClr val="FF0000"/>
              </a:solidFill>
            </a:rPr>
            <a:t>Political</a:t>
          </a:r>
          <a:r>
            <a:rPr lang="en-US" altLang="ko-KR" sz="1700" b="1" kern="1200" dirty="0" smtClean="0">
              <a:solidFill>
                <a:srgbClr val="FF0000"/>
              </a:solidFill>
            </a:rPr>
            <a:t> Analysis</a:t>
          </a:r>
          <a:endParaRPr lang="ko-KR" altLang="en-US" sz="1700" b="1" kern="1200" dirty="0">
            <a:solidFill>
              <a:srgbClr val="FF0000"/>
            </a:solidFill>
          </a:endParaRPr>
        </a:p>
      </dsp:txBody>
      <dsp:txXfrm>
        <a:off x="3188120" y="739853"/>
        <a:ext cx="1310688" cy="635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B76BFBB-619A-4F8F-A74B-F560359F969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3399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20FEA-4A6E-4402-B182-6E52064BF2D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8AE41-83DC-4AF6-8ED4-664F7F79D8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21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858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31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60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87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5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79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8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347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4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8AE41-83DC-4AF6-8ED4-664F7F79D8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51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0C84E1-975B-4977-A82C-87B0A8FB866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 flipH="1">
              <a:off x="-2" y="1562"/>
              <a:ext cx="5763" cy="639"/>
              <a:chOff x="-3" y="1562"/>
              <a:chExt cx="5763" cy="639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ltGray">
              <a:xfrm rot="-5400000">
                <a:off x="2558" y="-993"/>
                <a:ext cx="624" cy="57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20"/>
                  </a:cxn>
                  <a:cxn ang="0">
                    <a:pos x="1000" y="720"/>
                  </a:cxn>
                  <a:cxn ang="0">
                    <a:pos x="1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ltGray">
              <a:xfrm rot="-5400000">
                <a:off x="1322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ltGray">
              <a:xfrm rot="-5400000">
                <a:off x="-58" y="1752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ltGray">
              <a:xfrm rot="-5400000">
                <a:off x="155" y="1727"/>
                <a:ext cx="632" cy="315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ltGray">
              <a:xfrm rot="-5400000">
                <a:off x="3210" y="1665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ltGray">
              <a:xfrm rot="-5400000">
                <a:off x="1829" y="1748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ltGray">
              <a:xfrm rot="-5400000">
                <a:off x="2329" y="1695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ltGray">
              <a:xfrm rot="-5400000">
                <a:off x="4076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ltGray">
              <a:xfrm rot="-5400000">
                <a:off x="4583" y="1748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/>
                <a:ahLst/>
                <a:cxnLst>
                  <a:cxn ang="0">
                    <a:pos x="0" y="624"/>
                  </a:cxn>
                  <a:cxn ang="0">
                    <a:pos x="291" y="625"/>
                  </a:cxn>
                  <a:cxn ang="0">
                    <a:pos x="291" y="6"/>
                  </a:cxn>
                  <a:cxn ang="0">
                    <a:pos x="0" y="0"/>
                  </a:cxn>
                  <a:cxn ang="0">
                    <a:pos x="0" y="624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ltGray">
              <a:xfrm rot="-5400000">
                <a:off x="5083" y="1695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sp>
          <p:nvSpPr>
            <p:cNvPr id="6" name="Freeform 23"/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5762" y="188"/>
                </a:cxn>
                <a:cxn ang="0">
                  <a:pos x="5762" y="4"/>
                </a:cxn>
                <a:cxn ang="0">
                  <a:pos x="0" y="0"/>
                </a:cxn>
                <a:cxn ang="0">
                  <a:pos x="0" y="196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5761" y="0"/>
                </a:cxn>
                <a:cxn ang="0">
                  <a:pos x="5761" y="189"/>
                </a:cxn>
                <a:cxn ang="0">
                  <a:pos x="1" y="189"/>
                </a:cxn>
                <a:cxn ang="0">
                  <a:pos x="0" y="28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5145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173163" y="379413"/>
            <a:ext cx="7772400" cy="2105025"/>
          </a:xfrm>
        </p:spPr>
        <p:txBody>
          <a:bodyPr anchor="b">
            <a:spAutoFit/>
          </a:bodyPr>
          <a:lstStyle>
            <a:lvl1pPr>
              <a:defRPr sz="6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146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6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166813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kumimoji="0" sz="14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kumimoji="0" sz="14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" name="Rectangle 29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kumimoji="0" sz="14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BFBB6D8-214B-4014-998F-491B5FD0EBE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30" name="Picture 2" descr="D:\DATA(D)\학교로고\04 앰블럼_영문명 좌우조합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6165304"/>
            <a:ext cx="1876775" cy="5761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73163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35563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-4763"/>
            <a:ext cx="1063625" cy="6858001"/>
            <a:chOff x="0" y="-3"/>
            <a:chExt cx="670" cy="4320"/>
          </a:xfrm>
        </p:grpSpPr>
        <p:grpSp>
          <p:nvGrpSpPr>
            <p:cNvPr id="1033" name="Group 3"/>
            <p:cNvGrpSpPr>
              <a:grpSpLocks/>
            </p:cNvGrpSpPr>
            <p:nvPr/>
          </p:nvGrpSpPr>
          <p:grpSpPr bwMode="auto">
            <a:xfrm rot="16200000" flipH="1">
              <a:off x="-1815" y="1838"/>
              <a:ext cx="4320" cy="638"/>
              <a:chOff x="-2" y="1562"/>
              <a:chExt cx="5762" cy="638"/>
            </a:xfrm>
          </p:grpSpPr>
          <p:sp>
            <p:nvSpPr>
              <p:cNvPr id="4100" name="Freeform 4"/>
              <p:cNvSpPr>
                <a:spLocks/>
              </p:cNvSpPr>
              <p:nvPr/>
            </p:nvSpPr>
            <p:spPr bwMode="ltGray">
              <a:xfrm rot="-5400000">
                <a:off x="2557" y="-992"/>
                <a:ext cx="624" cy="57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20"/>
                  </a:cxn>
                  <a:cxn ang="0">
                    <a:pos x="1000" y="720"/>
                  </a:cxn>
                  <a:cxn ang="0">
                    <a:pos x="1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01" name="Freeform 5"/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02" name="Freeform 6"/>
              <p:cNvSpPr>
                <a:spLocks/>
              </p:cNvSpPr>
              <p:nvPr/>
            </p:nvSpPr>
            <p:spPr bwMode="ltGray">
              <a:xfrm rot="-5400000">
                <a:off x="980" y="1669"/>
                <a:ext cx="624" cy="4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03" name="Freeform 7"/>
              <p:cNvSpPr>
                <a:spLocks/>
              </p:cNvSpPr>
              <p:nvPr/>
            </p:nvSpPr>
            <p:spPr bwMode="ltGray">
              <a:xfrm rot="-5400000">
                <a:off x="-59" y="1753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04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05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06" name="Freeform 10"/>
              <p:cNvSpPr>
                <a:spLocks/>
              </p:cNvSpPr>
              <p:nvPr/>
            </p:nvSpPr>
            <p:spPr bwMode="ltGray">
              <a:xfrm rot="-5400000">
                <a:off x="155" y="1727"/>
                <a:ext cx="632" cy="315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07" name="Freeform 11"/>
              <p:cNvSpPr>
                <a:spLocks/>
              </p:cNvSpPr>
              <p:nvPr/>
            </p:nvSpPr>
            <p:spPr bwMode="ltGray">
              <a:xfrm rot="-5400000">
                <a:off x="3208" y="1664"/>
                <a:ext cx="624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08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09" name="Freeform 13"/>
              <p:cNvSpPr>
                <a:spLocks/>
              </p:cNvSpPr>
              <p:nvPr/>
            </p:nvSpPr>
            <p:spPr bwMode="ltGray">
              <a:xfrm rot="-5400000">
                <a:off x="1829" y="1747"/>
                <a:ext cx="624" cy="256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10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11" name="Freeform 15"/>
              <p:cNvSpPr>
                <a:spLocks/>
              </p:cNvSpPr>
              <p:nvPr/>
            </p:nvSpPr>
            <p:spPr bwMode="ltGray">
              <a:xfrm rot="-5400000">
                <a:off x="2330" y="1695"/>
                <a:ext cx="624" cy="3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12" name="Freeform 16"/>
              <p:cNvSpPr>
                <a:spLocks/>
              </p:cNvSpPr>
              <p:nvPr/>
            </p:nvSpPr>
            <p:spPr bwMode="ltGray">
              <a:xfrm rot="-5400000">
                <a:off x="2042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13" name="Freeform 17"/>
              <p:cNvSpPr>
                <a:spLocks/>
              </p:cNvSpPr>
              <p:nvPr/>
            </p:nvSpPr>
            <p:spPr bwMode="ltGray">
              <a:xfrm rot="-5400000">
                <a:off x="4076" y="1667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14" name="Freeform 18"/>
              <p:cNvSpPr>
                <a:spLocks/>
              </p:cNvSpPr>
              <p:nvPr/>
            </p:nvSpPr>
            <p:spPr bwMode="ltGray">
              <a:xfrm rot="-5400000">
                <a:off x="3733" y="1667"/>
                <a:ext cx="624" cy="4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15" name="Freeform 19"/>
              <p:cNvSpPr>
                <a:spLocks/>
              </p:cNvSpPr>
              <p:nvPr/>
            </p:nvSpPr>
            <p:spPr bwMode="ltGray">
              <a:xfrm rot="-5400000">
                <a:off x="4580" y="1746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16" name="Freeform 20"/>
              <p:cNvSpPr>
                <a:spLocks/>
              </p:cNvSpPr>
              <p:nvPr/>
            </p:nvSpPr>
            <p:spPr bwMode="ltGray">
              <a:xfrm>
                <a:off x="5469" y="1561"/>
                <a:ext cx="291" cy="625"/>
              </a:xfrm>
              <a:custGeom>
                <a:avLst/>
                <a:gdLst/>
                <a:ahLst/>
                <a:cxnLst>
                  <a:cxn ang="0">
                    <a:pos x="0" y="624"/>
                  </a:cxn>
                  <a:cxn ang="0">
                    <a:pos x="291" y="625"/>
                  </a:cxn>
                  <a:cxn ang="0">
                    <a:pos x="291" y="6"/>
                  </a:cxn>
                  <a:cxn ang="0">
                    <a:pos x="0" y="0"/>
                  </a:cxn>
                  <a:cxn ang="0">
                    <a:pos x="0" y="624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17" name="Freeform 21"/>
              <p:cNvSpPr>
                <a:spLocks/>
              </p:cNvSpPr>
              <p:nvPr/>
            </p:nvSpPr>
            <p:spPr bwMode="ltGray">
              <a:xfrm rot="-5400000">
                <a:off x="5081" y="1692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4118" name="Freeform 22"/>
              <p:cNvSpPr>
                <a:spLocks/>
              </p:cNvSpPr>
              <p:nvPr/>
            </p:nvSpPr>
            <p:spPr bwMode="ltGray">
              <a:xfrm rot="-5400000">
                <a:off x="4794" y="1719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</p:grpSp>
        <p:sp>
          <p:nvSpPr>
            <p:cNvPr id="4119" name="Freeform 23"/>
            <p:cNvSpPr>
              <a:spLocks/>
            </p:cNvSpPr>
            <p:nvPr/>
          </p:nvSpPr>
          <p:spPr bwMode="ltGray">
            <a:xfrm rot="16200000" flipH="1">
              <a:off x="-1954" y="1951"/>
              <a:ext cx="4320" cy="412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5762" y="188"/>
                </a:cxn>
                <a:cxn ang="0">
                  <a:pos x="5762" y="4"/>
                </a:cxn>
                <a:cxn ang="0">
                  <a:pos x="0" y="0"/>
                </a:cxn>
                <a:cxn ang="0">
                  <a:pos x="0" y="196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ltGray">
            <a:xfrm rot="16200000" flipH="1">
              <a:off x="-1584" y="2062"/>
              <a:ext cx="4319" cy="189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5761" y="0"/>
                </a:cxn>
                <a:cxn ang="0">
                  <a:pos x="5761" y="189"/>
                </a:cxn>
                <a:cxn ang="0">
                  <a:pos x="1" y="189"/>
                </a:cxn>
                <a:cxn ang="0">
                  <a:pos x="0" y="28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027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1173163" y="4572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8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163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pic>
        <p:nvPicPr>
          <p:cNvPr id="2" name="Picture 2" descr="D:\DATA(D)\학교로고\04 앰블럼_영문명 좌우조합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04248" y="6165304"/>
            <a:ext cx="1876775" cy="57613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Blip>
          <a:blip r:embed="rId14"/>
        </a:buBlip>
        <a:defRPr kumimoji="1" sz="28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5"/>
        </a:buBlip>
        <a:defRPr kumimoji="1" sz="2000">
          <a:solidFill>
            <a:schemeClr val="tx2"/>
          </a:solidFill>
          <a:latin typeface="+mn-lt"/>
          <a:ea typeface="+mn-ea"/>
        </a:defRPr>
      </a:lvl2pPr>
      <a:lvl3pPr marL="933450" indent="-19050" algn="l" rtl="0" eaLnBrk="0" fontAlgn="base" latinLnBrk="1" hangingPunct="0">
        <a:spcBef>
          <a:spcPct val="20000"/>
        </a:spcBef>
        <a:spcAft>
          <a:spcPct val="0"/>
        </a:spcAft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BdfcR-8hEY" TargetMode="External"/><Relationship Id="rId4" Type="http://schemas.openxmlformats.org/officeDocument/2006/relationships/hyperlink" Target="https://www.youtube.com/watch?v=0O2Rq4HJBxw&amp;list=PL30C13C91CFFEFEA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nsoN-LS8RQ" TargetMode="External"/><Relationship Id="rId4" Type="http://schemas.openxmlformats.org/officeDocument/2006/relationships/hyperlink" Target="https://www.youtube.com/watch?v=GvDpYHyBlg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OmQqBX6Dn4" TargetMode="External"/><Relationship Id="rId4" Type="http://schemas.openxmlformats.org/officeDocument/2006/relationships/hyperlink" Target="https://www.youtube.com/watch?v=4ChHc5jhZx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95149"/>
            <a:ext cx="8335963" cy="1754326"/>
          </a:xfrm>
        </p:spPr>
        <p:txBody>
          <a:bodyPr/>
          <a:lstStyle/>
          <a:p>
            <a:pPr algn="ctr" eaLnBrk="1" hangingPunct="1"/>
            <a:r>
              <a:rPr lang="en-US" altLang="ko-KR" sz="5400" dirty="0" smtClean="0"/>
              <a:t>Concept</a:t>
            </a:r>
            <a:r>
              <a:rPr lang="ko-KR" altLang="en-US" sz="5400" dirty="0" smtClean="0"/>
              <a:t> </a:t>
            </a:r>
            <a:r>
              <a:rPr lang="en-US" altLang="ko-KR" sz="5400" dirty="0" smtClean="0"/>
              <a:t>of </a:t>
            </a:r>
            <a:br>
              <a:rPr lang="en-US" altLang="ko-KR" sz="5400" dirty="0" smtClean="0"/>
            </a:br>
            <a:r>
              <a:rPr lang="en-US" altLang="ko-KR" sz="5400" dirty="0" smtClean="0"/>
              <a:t>Engineering Economy</a:t>
            </a:r>
            <a:endParaRPr lang="ko-KR" altLang="en-US" sz="54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 eaLnBrk="1" hangingPunct="1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2612898" cy="4010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912939"/>
            <a:ext cx="5873112" cy="575840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 bwMode="auto">
          <a:xfrm>
            <a:off x="5148064" y="2515026"/>
            <a:ext cx="5040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직선 연결선 6"/>
          <p:cNvCxnSpPr/>
          <p:nvPr/>
        </p:nvCxnSpPr>
        <p:spPr bwMode="auto">
          <a:xfrm>
            <a:off x="6012160" y="2515026"/>
            <a:ext cx="5760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52120" y="2123731"/>
                <a:ext cx="4680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1" i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ko-KR" altLang="en-US" sz="3200" b="1" dirty="0"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123731"/>
                <a:ext cx="4680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 bwMode="auto">
          <a:xfrm>
            <a:off x="5004047" y="3792140"/>
            <a:ext cx="864097" cy="6449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120197" y="4438248"/>
            <a:ext cx="1260115" cy="7189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폭발 1 13"/>
          <p:cNvSpPr/>
          <p:nvPr/>
        </p:nvSpPr>
        <p:spPr bwMode="auto">
          <a:xfrm>
            <a:off x="5652120" y="476672"/>
            <a:ext cx="3456384" cy="2592288"/>
          </a:xfrm>
          <a:prstGeom prst="irregularSeal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3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2656"/>
            <a:ext cx="4320480" cy="2885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429000"/>
            <a:ext cx="4273939" cy="32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5" y="0"/>
            <a:ext cx="4399115" cy="45884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36912"/>
            <a:ext cx="346859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1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457200"/>
            <a:ext cx="8136904" cy="685800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Engineering vs. Eng. Economy</a:t>
            </a:r>
            <a:endParaRPr lang="ko-KR" alt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3162" y="1295400"/>
            <a:ext cx="7863333" cy="5013920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Engineer</a:t>
            </a:r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en-US" altLang="ko-KR" dirty="0" smtClean="0"/>
              <a:t>Engineering (ABET)</a:t>
            </a:r>
          </a:p>
          <a:p>
            <a:pPr lvl="1" eaLnBrk="1" hangingPunct="1"/>
            <a:r>
              <a:rPr lang="en-US" altLang="ko-KR" sz="1800" dirty="0" smtClean="0"/>
              <a:t>The Profession in which </a:t>
            </a:r>
            <a:r>
              <a:rPr lang="en-US" altLang="ko-KR" sz="1800" u="sng" dirty="0" smtClean="0"/>
              <a:t>a knowledge of the mathematical and natural sciences gained by study, experience, and practice</a:t>
            </a:r>
            <a:r>
              <a:rPr lang="en-US" altLang="ko-KR" sz="1800" dirty="0" smtClean="0"/>
              <a:t> is applied with judgement to develop ways to utilize, </a:t>
            </a:r>
            <a:r>
              <a:rPr lang="en-US" altLang="ko-KR" sz="1800" b="1" u="sng" dirty="0" smtClean="0">
                <a:solidFill>
                  <a:srgbClr val="FF0000"/>
                </a:solidFill>
              </a:rPr>
              <a:t>economically</a:t>
            </a:r>
            <a:r>
              <a:rPr lang="en-US" altLang="ko-KR" sz="1800" dirty="0" smtClean="0"/>
              <a:t>, the materials and forces of nature </a:t>
            </a:r>
            <a:r>
              <a:rPr lang="en-US" altLang="ko-KR" sz="1800" b="1" u="sng" dirty="0" smtClean="0">
                <a:solidFill>
                  <a:srgbClr val="FF0000"/>
                </a:solidFill>
              </a:rPr>
              <a:t>for the benefit of mankind</a:t>
            </a:r>
          </a:p>
        </p:txBody>
      </p:sp>
      <p:sp>
        <p:nvSpPr>
          <p:cNvPr id="5124" name="Rectangle 20"/>
          <p:cNvSpPr>
            <a:spLocks noChangeArrowheads="1"/>
          </p:cNvSpPr>
          <p:nvPr/>
        </p:nvSpPr>
        <p:spPr bwMode="auto">
          <a:xfrm>
            <a:off x="1676400" y="3746500"/>
            <a:ext cx="1371600" cy="381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ko-KR" dirty="0"/>
              <a:t>science</a:t>
            </a:r>
          </a:p>
        </p:txBody>
      </p:sp>
      <p:sp>
        <p:nvSpPr>
          <p:cNvPr id="5125" name="Rectangle 21"/>
          <p:cNvSpPr>
            <a:spLocks noChangeArrowheads="1"/>
          </p:cNvSpPr>
          <p:nvPr/>
        </p:nvSpPr>
        <p:spPr bwMode="auto">
          <a:xfrm>
            <a:off x="4038600" y="3136900"/>
            <a:ext cx="1524000" cy="9906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ko-KR" dirty="0"/>
              <a:t>engineering</a:t>
            </a:r>
          </a:p>
        </p:txBody>
      </p:sp>
      <p:sp>
        <p:nvSpPr>
          <p:cNvPr id="5126" name="Rectangle 22"/>
          <p:cNvSpPr>
            <a:spLocks noChangeArrowheads="1"/>
          </p:cNvSpPr>
          <p:nvPr/>
        </p:nvSpPr>
        <p:spPr bwMode="auto">
          <a:xfrm>
            <a:off x="6248400" y="2374900"/>
            <a:ext cx="1981200" cy="17526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applications</a:t>
            </a:r>
          </a:p>
        </p:txBody>
      </p:sp>
      <p:sp>
        <p:nvSpPr>
          <p:cNvPr id="5127" name="AutoShape 27"/>
          <p:cNvSpPr>
            <a:spLocks noChangeArrowheads="1"/>
          </p:cNvSpPr>
          <p:nvPr/>
        </p:nvSpPr>
        <p:spPr bwMode="auto">
          <a:xfrm rot="-1080721">
            <a:off x="2509838" y="2490788"/>
            <a:ext cx="1752600" cy="762000"/>
          </a:xfrm>
          <a:prstGeom prst="curvedDownArrow">
            <a:avLst>
              <a:gd name="adj1" fmla="val 46000"/>
              <a:gd name="adj2" fmla="val 92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5128" name="AutoShape 28"/>
          <p:cNvSpPr>
            <a:spLocks noChangeArrowheads="1"/>
          </p:cNvSpPr>
          <p:nvPr/>
        </p:nvSpPr>
        <p:spPr bwMode="auto">
          <a:xfrm rot="-1080721">
            <a:off x="4838700" y="1541463"/>
            <a:ext cx="1905000" cy="990600"/>
          </a:xfrm>
          <a:prstGeom prst="curvedDownArrow">
            <a:avLst>
              <a:gd name="adj1" fmla="val 38462"/>
              <a:gd name="adj2" fmla="val 76923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5129" name="Text Box 29"/>
          <p:cNvSpPr txBox="1">
            <a:spLocks noChangeArrowheads="1"/>
          </p:cNvSpPr>
          <p:nvPr/>
        </p:nvSpPr>
        <p:spPr bwMode="auto">
          <a:xfrm rot="-859531">
            <a:off x="2590800" y="1981200"/>
            <a:ext cx="1819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Value added</a:t>
            </a:r>
          </a:p>
        </p:txBody>
      </p:sp>
      <p:sp>
        <p:nvSpPr>
          <p:cNvPr id="5130" name="Text Box 30"/>
          <p:cNvSpPr txBox="1">
            <a:spLocks noChangeArrowheads="1"/>
          </p:cNvSpPr>
          <p:nvPr/>
        </p:nvSpPr>
        <p:spPr bwMode="auto">
          <a:xfrm rot="-859531">
            <a:off x="5849379" y="1048435"/>
            <a:ext cx="26173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Value added</a:t>
            </a:r>
          </a:p>
        </p:txBody>
      </p:sp>
      <p:sp>
        <p:nvSpPr>
          <p:cNvPr id="5131" name="Line 31"/>
          <p:cNvSpPr>
            <a:spLocks noChangeShapeType="1"/>
          </p:cNvSpPr>
          <p:nvPr/>
        </p:nvSpPr>
        <p:spPr bwMode="auto">
          <a:xfrm flipH="1">
            <a:off x="5436096" y="4517689"/>
            <a:ext cx="2134804" cy="4535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ko-KR" altLang="en-US" dirty="0"/>
          </a:p>
        </p:txBody>
      </p:sp>
      <p:sp>
        <p:nvSpPr>
          <p:cNvPr id="5132" name="Text Box 32"/>
          <p:cNvSpPr txBox="1">
            <a:spLocks noChangeArrowheads="1"/>
          </p:cNvSpPr>
          <p:nvPr/>
        </p:nvSpPr>
        <p:spPr bwMode="auto">
          <a:xfrm>
            <a:off x="7481956" y="4258133"/>
            <a:ext cx="13081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Science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6" grpId="0" animBg="1"/>
      <p:bldP spid="5127" grpId="0" animBg="1"/>
      <p:bldP spid="5128" grpId="0" animBg="1"/>
      <p:bldP spid="5129" grpId="0"/>
      <p:bldP spid="51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Economic Efficiency</a:t>
            </a:r>
            <a:endParaRPr lang="ko-KR" altLang="en-US" dirty="0" smtClean="0"/>
          </a:p>
          <a:p>
            <a:pPr lvl="1" eaLnBrk="1" hangingPunct="1"/>
            <a:r>
              <a:rPr lang="en-US" altLang="ko-KR" b="1" dirty="0" smtClean="0"/>
              <a:t>System Worth / System Cost </a:t>
            </a:r>
            <a:r>
              <a:rPr lang="en-US" altLang="ko-KR" b="1" dirty="0" smtClean="0">
                <a:solidFill>
                  <a:srgbClr val="FF0000"/>
                </a:solidFill>
              </a:rPr>
              <a:t>&gt; 1</a:t>
            </a:r>
          </a:p>
          <a:p>
            <a:pPr marL="457200" lvl="1" indent="0" eaLnBrk="1" hangingPunct="1">
              <a:buNone/>
            </a:pPr>
            <a:r>
              <a:rPr lang="ko-KR" altLang="en-US" dirty="0" smtClean="0"/>
              <a:t>    </a:t>
            </a:r>
            <a:r>
              <a:rPr lang="en-US" altLang="ko-KR" sz="1800" dirty="0" smtClean="0">
                <a:sym typeface="Symbol" pitchFamily="18" charset="2"/>
              </a:rPr>
              <a:t> </a:t>
            </a:r>
            <a:r>
              <a:rPr lang="en-US" altLang="ko-KR" sz="1800" dirty="0" smtClean="0"/>
              <a:t>cf. Physical Efficiency = output / input ( </a:t>
            </a:r>
            <a:r>
              <a:rPr lang="en-US" altLang="ko-KR" sz="1800" b="1" dirty="0" smtClean="0"/>
              <a:t>&lt; 1</a:t>
            </a:r>
            <a:r>
              <a:rPr lang="en-US" altLang="ko-KR" sz="1800" dirty="0" smtClean="0"/>
              <a:t>)</a:t>
            </a:r>
          </a:p>
          <a:p>
            <a:pPr lvl="1" eaLnBrk="1" hangingPunct="1"/>
            <a:endParaRPr lang="en-US" altLang="ko-KR" dirty="0" smtClean="0"/>
          </a:p>
          <a:p>
            <a:pPr eaLnBrk="1" hangingPunct="1"/>
            <a:r>
              <a:rPr lang="en-US" altLang="ko-KR" dirty="0" smtClean="0"/>
              <a:t>Engineering Economy</a:t>
            </a:r>
            <a:endParaRPr lang="ko-KR" altLang="en-US" dirty="0" smtClean="0"/>
          </a:p>
          <a:p>
            <a:pPr lvl="1" eaLnBrk="1" hangingPunct="1"/>
            <a:r>
              <a:rPr lang="en-US" altLang="ko-KR" dirty="0" smtClean="0"/>
              <a:t>A systematic evaluation of the economic merits (benefit-cost) of proposed solutions to engineering projects</a:t>
            </a:r>
            <a:endParaRPr lang="ko-KR" altLang="en-US" dirty="0" smtClean="0"/>
          </a:p>
          <a:p>
            <a:pPr lvl="1" eaLnBrk="1" hangingPunct="1"/>
            <a:r>
              <a:rPr lang="en-US" altLang="ko-KR" dirty="0" smtClean="0"/>
              <a:t>Provides technical solutions with economic justification</a:t>
            </a:r>
          </a:p>
          <a:p>
            <a:pPr lvl="1" eaLnBrk="1" hangingPunct="1"/>
            <a:endParaRPr lang="en-US" altLang="ko-KR" dirty="0" smtClean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81444614"/>
              </p:ext>
            </p:extLst>
          </p:nvPr>
        </p:nvGraphicFramePr>
        <p:xfrm>
          <a:off x="1331640" y="4509120"/>
          <a:ext cx="4536504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구름 모양 설명선 5"/>
          <p:cNvSpPr/>
          <p:nvPr/>
        </p:nvSpPr>
        <p:spPr bwMode="auto">
          <a:xfrm>
            <a:off x="3131840" y="2939616"/>
            <a:ext cx="5616624" cy="1512168"/>
          </a:xfrm>
          <a:prstGeom prst="cloudCallout">
            <a:avLst>
              <a:gd name="adj1" fmla="val -51269"/>
              <a:gd name="adj2" fmla="val 8208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/>
              <a:t>1999~2006</a:t>
            </a:r>
            <a:r>
              <a:rPr lang="ko-KR" altLang="en-US" dirty="0" smtClean="0"/>
              <a:t> </a:t>
            </a:r>
            <a:r>
              <a:rPr kumimoji="1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National Finance Act</a:t>
            </a:r>
            <a:r>
              <a:rPr kumimoji="1" lang="ko-KR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 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r>
              <a:rPr lang="en-US" altLang="ko-KR" dirty="0" smtClean="0"/>
              <a:t>: More than ₩50B(Gross) </a:t>
            </a:r>
            <a:r>
              <a:rPr lang="en-US" altLang="ko-KR" dirty="0"/>
              <a:t>or </a:t>
            </a:r>
            <a:r>
              <a:rPr lang="en-US" altLang="ko-KR" dirty="0" smtClean="0"/>
              <a:t>₩30B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(Government Only)</a:t>
            </a:r>
            <a:endParaRPr kumimoji="1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457200"/>
            <a:ext cx="8136904" cy="685800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Engineering vs. Eng. Economy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dirty="0" smtClean="0"/>
              <a:t>Eng. Economy Procedures</a:t>
            </a:r>
            <a:endParaRPr lang="ko-KR" alt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3163" y="1295400"/>
            <a:ext cx="7818437" cy="4800600"/>
          </a:xfrm>
        </p:spPr>
        <p:txBody>
          <a:bodyPr/>
          <a:lstStyle/>
          <a:p>
            <a:pPr marL="357188" indent="-357188" eaLnBrk="1" hangingPunct="1">
              <a:buFont typeface="Wingdings" pitchFamily="2" charset="2"/>
              <a:buAutoNum type="arabicPeriod"/>
            </a:pPr>
            <a:r>
              <a:rPr lang="en-US" altLang="ko-KR" dirty="0" smtClean="0"/>
              <a:t>Define </a:t>
            </a:r>
            <a:r>
              <a:rPr lang="en-US" altLang="ko-KR" dirty="0"/>
              <a:t>the problem(Engineer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marL="357188" indent="-357188" eaLnBrk="1" hangingPunct="1">
              <a:buFont typeface="Wingdings" pitchFamily="2" charset="2"/>
              <a:buAutoNum type="arabicPeriod"/>
            </a:pPr>
            <a:r>
              <a:rPr lang="en-US" altLang="ko-KR" dirty="0" smtClean="0"/>
              <a:t>Find the solutions (Engineer)</a:t>
            </a:r>
          </a:p>
          <a:p>
            <a:pPr marL="357188" indent="-357188" eaLnBrk="1" hangingPunct="1">
              <a:buFont typeface="Wingdings" pitchFamily="2" charset="2"/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Decision Making (E. economist)</a:t>
            </a:r>
          </a:p>
          <a:p>
            <a:pPr marL="1008063" lvl="1" indent="-381000" eaLnBrk="1" hangingPunct="1"/>
            <a:r>
              <a:rPr lang="en-US" altLang="ko-KR" dirty="0" smtClean="0"/>
              <a:t>Quantitative: B/C ratio, NPV,..</a:t>
            </a:r>
          </a:p>
          <a:p>
            <a:pPr marL="1008063" lvl="1" indent="-381000" eaLnBrk="1" hangingPunct="1"/>
            <a:r>
              <a:rPr lang="en-US" altLang="ko-KR" dirty="0" smtClean="0"/>
              <a:t>Qualitative: </a:t>
            </a:r>
            <a:r>
              <a:rPr lang="en-US" altLang="ko-KR" dirty="0" err="1" smtClean="0"/>
              <a:t>AHP,Delphi</a:t>
            </a:r>
            <a:r>
              <a:rPr lang="en-US" altLang="ko-KR" dirty="0" smtClean="0"/>
              <a:t>,..</a:t>
            </a:r>
          </a:p>
          <a:p>
            <a:pPr marL="1008063" lvl="1" indent="-381000" eaLnBrk="1" hangingPunct="1"/>
            <a:r>
              <a:rPr lang="en-US" altLang="ko-KR" dirty="0" smtClean="0"/>
              <a:t>Economic Evaluation </a:t>
            </a:r>
            <a:endParaRPr lang="ko-KR" altLang="en-US" dirty="0" smtClean="0"/>
          </a:p>
          <a:p>
            <a:pPr marL="357188" indent="-357188" eaLnBrk="1" hangingPunct="1">
              <a:buFont typeface="Wingdings" pitchFamily="2" charset="2"/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Presentation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(E. economist)</a:t>
            </a:r>
          </a:p>
          <a:p>
            <a:pPr marL="357188" indent="-357188" eaLnBrk="1" hangingPunct="1"/>
            <a:endParaRPr lang="en-US" altLang="ko-KR" dirty="0" smtClean="0"/>
          </a:p>
          <a:p>
            <a:pPr marL="1008063" lvl="1" indent="-381000" eaLnBrk="1" hangingPunct="1">
              <a:buFontTx/>
              <a:buNone/>
            </a:pPr>
            <a:r>
              <a:rPr lang="en-US" altLang="ko-KR" dirty="0" smtClean="0"/>
              <a:t>     </a:t>
            </a:r>
            <a:r>
              <a:rPr lang="en-US" altLang="ko-KR" sz="2400" dirty="0" smtClean="0"/>
              <a:t>Provide </a:t>
            </a:r>
            <a:r>
              <a:rPr lang="en-US" altLang="ko-KR" sz="2400" b="1" u="sng" dirty="0" smtClean="0"/>
              <a:t>Rational Principles </a:t>
            </a:r>
            <a:r>
              <a:rPr lang="en-US" altLang="ko-KR" sz="2400" dirty="0" smtClean="0"/>
              <a:t>and </a:t>
            </a:r>
          </a:p>
          <a:p>
            <a:pPr marL="1008063" lvl="1" indent="-381000" eaLnBrk="1" hangingPunct="1">
              <a:buFontTx/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en-US" altLang="ko-KR" sz="2400" b="1" u="sng" dirty="0" smtClean="0"/>
              <a:t>Systematic Analysis Methods</a:t>
            </a:r>
            <a:endParaRPr lang="ko-KR" altLang="en-US" sz="2800" b="1" u="sng" dirty="0" smtClean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1752600" y="4876800"/>
            <a:ext cx="457200" cy="533400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5" name="오른쪽 중괄호 4"/>
          <p:cNvSpPr/>
          <p:nvPr/>
        </p:nvSpPr>
        <p:spPr bwMode="auto">
          <a:xfrm>
            <a:off x="5652120" y="2564904"/>
            <a:ext cx="720080" cy="1728192"/>
          </a:xfrm>
          <a:prstGeom prst="rightBrace">
            <a:avLst/>
          </a:prstGeom>
          <a:noFill/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2852936"/>
            <a:ext cx="20312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Preliminary</a:t>
            </a:r>
          </a:p>
          <a:p>
            <a:r>
              <a:rPr lang="en-US" altLang="ko-KR" sz="2800" b="1" dirty="0" smtClean="0">
                <a:solidFill>
                  <a:srgbClr val="FF0000"/>
                </a:solidFill>
              </a:rPr>
              <a:t>Feasibility</a:t>
            </a:r>
          </a:p>
          <a:p>
            <a:r>
              <a:rPr lang="en-US" altLang="ko-KR" sz="2800" b="1" dirty="0" smtClean="0">
                <a:solidFill>
                  <a:srgbClr val="FF0000"/>
                </a:solidFill>
              </a:rPr>
              <a:t>Analysis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ko-KR" dirty="0" smtClean="0"/>
              <a:t>Engineering Economy</a:t>
            </a:r>
            <a:endParaRPr lang="ko-KR" alt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3163" y="1295400"/>
            <a:ext cx="7818437" cy="480060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altLang="ko-KR" sz="2800" b="1" dirty="0" smtClean="0"/>
              <a:t>Objective – Evaluation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How to compare the economic value of alternative design options?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ko-KR" b="1" dirty="0" smtClean="0"/>
              <a:t>Basis </a:t>
            </a:r>
            <a:r>
              <a:rPr lang="en-US" altLang="ko-KR" b="1" dirty="0"/>
              <a:t>– </a:t>
            </a:r>
            <a:r>
              <a:rPr lang="en-US" altLang="ko-KR" b="1" dirty="0" smtClean="0"/>
              <a:t>Cash Flow Analysis</a:t>
            </a:r>
            <a:endParaRPr lang="en-US" altLang="ko-KR" b="1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Equivalence occurs when one is indifferent between two sets of cash flows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ko-KR" b="1" dirty="0" smtClean="0"/>
              <a:t>Key Issues</a:t>
            </a:r>
            <a:endParaRPr lang="en-US" altLang="ko-KR" b="1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Time Value of Money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Cash flows occurring at different times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Designs with different durations</a:t>
            </a:r>
            <a:endParaRPr lang="ko-KR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287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Time Value of Money</a:t>
            </a:r>
            <a:endParaRPr lang="ko-KR" altLang="en-US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/>
              <a:t>Value of money changes over time!!!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dirty="0" smtClean="0"/>
              <a:t>Interest &amp; Interest Rate</a:t>
            </a:r>
            <a:endParaRPr lang="ko-KR" altLang="en-US" dirty="0" smtClean="0"/>
          </a:p>
          <a:p>
            <a:pPr lvl="1" eaLnBrk="1" hangingPunct="1"/>
            <a:r>
              <a:rPr lang="en-US" altLang="ko-KR" dirty="0"/>
              <a:t>I</a:t>
            </a:r>
            <a:r>
              <a:rPr lang="en-US" altLang="ko-KR" dirty="0" smtClean="0"/>
              <a:t>nterest : Manifestation of TVM</a:t>
            </a:r>
            <a:endParaRPr lang="ko-KR" altLang="en-US" dirty="0" smtClean="0"/>
          </a:p>
          <a:p>
            <a:pPr lvl="1" eaLnBrk="1" hangingPunct="1"/>
            <a:r>
              <a:rPr lang="en-US" altLang="ko-KR" dirty="0" smtClean="0"/>
              <a:t>Interest Rate = Interest</a:t>
            </a:r>
            <a:r>
              <a:rPr lang="ko-KR" altLang="en-US" dirty="0" smtClean="0"/>
              <a:t> </a:t>
            </a:r>
            <a:r>
              <a:rPr lang="en-US" altLang="ko-KR" dirty="0" smtClean="0"/>
              <a:t>/ Principal</a:t>
            </a:r>
            <a:endParaRPr lang="ko-KR" altLang="en-US" dirty="0" smtClean="0"/>
          </a:p>
          <a:p>
            <a:pPr eaLnBrk="1" hangingPunct="1"/>
            <a:r>
              <a:rPr lang="en-US" altLang="ko-KR" dirty="0" smtClean="0"/>
              <a:t>How to determine Interest Rate ?</a:t>
            </a:r>
            <a:endParaRPr lang="ko-KR" altLang="en-US" dirty="0" smtClean="0"/>
          </a:p>
          <a:p>
            <a:pPr lvl="1" eaLnBrk="1" hangingPunct="1"/>
            <a:r>
              <a:rPr lang="en-US" altLang="ko-KR" dirty="0" smtClean="0"/>
              <a:t>risk cost, opportunity cost, inflation, financing cost</a:t>
            </a:r>
          </a:p>
          <a:p>
            <a:pPr lvl="1" eaLnBrk="1" hangingPunct="1"/>
            <a:r>
              <a:rPr lang="en-US" altLang="ko-KR" dirty="0"/>
              <a:t> </a:t>
            </a:r>
            <a:r>
              <a:rPr lang="en-US" altLang="ko-KR" dirty="0" smtClean="0"/>
              <a:t>……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8" y="1143000"/>
            <a:ext cx="8064779" cy="4734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0598" y="1856450"/>
            <a:ext cx="13306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Please,</a:t>
            </a:r>
          </a:p>
          <a:p>
            <a:r>
              <a:rPr lang="en-US" altLang="ko-KR" sz="2000" dirty="0" smtClean="0"/>
              <a:t>lend me ₩500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380826" y="1954336"/>
            <a:ext cx="129614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OK, but </a:t>
            </a:r>
          </a:p>
          <a:p>
            <a:r>
              <a:rPr lang="en-US" altLang="ko-KR" sz="2000" dirty="0" smtClean="0"/>
              <a:t>₩ 550 </a:t>
            </a:r>
          </a:p>
          <a:p>
            <a:r>
              <a:rPr lang="en-US" altLang="ko-KR" sz="2000" dirty="0" smtClean="0"/>
              <a:t>in return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509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Examples</a:t>
            </a:r>
            <a:endParaRPr lang="ko-KR" altLang="en-US" dirty="0" smtClean="0"/>
          </a:p>
        </p:txBody>
      </p:sp>
      <p:pic>
        <p:nvPicPr>
          <p:cNvPr id="3" name="그림 2" descr="휴대전화최종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764"/>
            <a:ext cx="6984776" cy="687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467544" y="1340768"/>
            <a:ext cx="840105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1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3200" b="1" kern="0" dirty="0" smtClean="0">
                <a:solidFill>
                  <a:srgbClr val="003399"/>
                </a:solidFill>
                <a:latin typeface="+mn-lt"/>
                <a:ea typeface="+mn-ea"/>
              </a:rPr>
              <a:t>An Example of </a:t>
            </a: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</a:rPr>
              <a:t>Cash Flow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</a:rPr>
              <a:t>    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graphicFrame>
        <p:nvGraphicFramePr>
          <p:cNvPr id="7" name="차트 6"/>
          <p:cNvGraphicFramePr/>
          <p:nvPr>
            <p:extLst/>
          </p:nvPr>
        </p:nvGraphicFramePr>
        <p:xfrm>
          <a:off x="1187624" y="2276872"/>
          <a:ext cx="748883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615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816462" y="1804861"/>
            <a:ext cx="8388424" cy="1500187"/>
          </a:xfrm>
          <a:prstGeom prst="rect">
            <a:avLst/>
          </a:prstGeom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altLang="ko-KR" sz="6000" b="1" kern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Engineering </a:t>
            </a:r>
            <a:r>
              <a:rPr lang="en-US" altLang="ko-KR" sz="6000" b="1" kern="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Economy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7" y="332656"/>
            <a:ext cx="2360887" cy="1472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4836" y="2791107"/>
            <a:ext cx="74168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Is</a:t>
            </a:r>
            <a:r>
              <a:rPr lang="ko-KR" altLang="en-US" dirty="0" smtClean="0">
                <a:solidFill>
                  <a:srgbClr val="002060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about </a:t>
            </a:r>
            <a:r>
              <a:rPr lang="en-US" altLang="ko-KR" b="1" u="sng" dirty="0" smtClean="0">
                <a:solidFill>
                  <a:srgbClr val="002060"/>
                </a:solidFill>
              </a:rPr>
              <a:t>Money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Involves</a:t>
            </a:r>
            <a:r>
              <a:rPr lang="ko-KR" altLang="en-US" dirty="0" smtClean="0">
                <a:solidFill>
                  <a:srgbClr val="002060"/>
                </a:solidFill>
              </a:rPr>
              <a:t> </a:t>
            </a:r>
            <a:r>
              <a:rPr lang="en-US" altLang="ko-KR" b="1" u="sng" dirty="0" smtClean="0">
                <a:solidFill>
                  <a:srgbClr val="002060"/>
                </a:solidFill>
              </a:rPr>
              <a:t>many choices</a:t>
            </a:r>
            <a:r>
              <a:rPr lang="en-US" altLang="ko-KR" dirty="0" smtClean="0">
                <a:solidFill>
                  <a:srgbClr val="002060"/>
                </a:solidFill>
              </a:rPr>
              <a:t> among alternative designs, procedures, plans, and methods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Asks the question “</a:t>
            </a:r>
            <a:r>
              <a:rPr lang="en-US" altLang="ko-KR" b="1" u="sng" dirty="0" smtClean="0">
                <a:solidFill>
                  <a:srgbClr val="002060"/>
                </a:solidFill>
              </a:rPr>
              <a:t>Will it pay?</a:t>
            </a:r>
            <a:r>
              <a:rPr lang="en-US" altLang="ko-KR" dirty="0" smtClean="0">
                <a:solidFill>
                  <a:srgbClr val="002060"/>
                </a:solidFill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2060"/>
                </a:solidFill>
              </a:rPr>
              <a:t>Judges whether any proposed course of action will prove </a:t>
            </a:r>
            <a:r>
              <a:rPr lang="en-US" altLang="ko-KR" b="1" u="sng" dirty="0" smtClean="0">
                <a:solidFill>
                  <a:srgbClr val="002060"/>
                </a:solidFill>
              </a:rPr>
              <a:t>to be economical </a:t>
            </a:r>
            <a:r>
              <a:rPr lang="en-US" altLang="ko-KR" dirty="0" smtClean="0">
                <a:solidFill>
                  <a:srgbClr val="002060"/>
                </a:solidFill>
              </a:rPr>
              <a:t>as compared to others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32656"/>
            <a:ext cx="2182657" cy="1479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312" y="336313"/>
            <a:ext cx="2491613" cy="14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57200"/>
            <a:ext cx="8388424" cy="685800"/>
          </a:xfrm>
        </p:spPr>
        <p:txBody>
          <a:bodyPr/>
          <a:lstStyle/>
          <a:p>
            <a:pPr eaLnBrk="1" hangingPunct="1"/>
            <a:r>
              <a:rPr lang="en-US" altLang="ko-KR" b="1" dirty="0" smtClean="0"/>
              <a:t>Procedures for Economic Analysis</a:t>
            </a:r>
            <a:endParaRPr lang="ko-KR" altLang="en-US" b="1" dirty="0" smtClean="0"/>
          </a:p>
        </p:txBody>
      </p:sp>
      <p:grpSp>
        <p:nvGrpSpPr>
          <p:cNvPr id="25" name="그룹 24"/>
          <p:cNvGrpSpPr/>
          <p:nvPr/>
        </p:nvGrpSpPr>
        <p:grpSpPr>
          <a:xfrm>
            <a:off x="1027460" y="1772816"/>
            <a:ext cx="8023953" cy="3466564"/>
            <a:chOff x="395288" y="2636838"/>
            <a:chExt cx="8310562" cy="3466564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397865" y="3716338"/>
              <a:ext cx="1944687" cy="9233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800" dirty="0" smtClean="0">
                  <a:latin typeface="HY헤드라인M" pitchFamily="18" charset="-127"/>
                  <a:ea typeface="HY헤드라인M" pitchFamily="18" charset="-127"/>
                </a:rPr>
                <a:t>Technology Feasibility Analysis</a:t>
              </a:r>
              <a:endParaRPr lang="ko-KR" altLang="en-US" sz="1800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203575" y="2952750"/>
              <a:ext cx="4302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3632200" y="2636838"/>
              <a:ext cx="1874838" cy="8309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dirty="0" smtClean="0">
                  <a:latin typeface="HY헤드라인M" pitchFamily="18" charset="-127"/>
                  <a:ea typeface="HY헤드라인M" pitchFamily="18" charset="-127"/>
                </a:rPr>
                <a:t>Cost Analysis</a:t>
              </a:r>
              <a:endParaRPr lang="ko-KR" altLang="en-US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770188" y="3355975"/>
              <a:ext cx="433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3203575" y="2952750"/>
              <a:ext cx="0" cy="10080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3203575" y="3960813"/>
              <a:ext cx="460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636964" y="3716338"/>
              <a:ext cx="1868486" cy="8309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 smtClean="0">
                  <a:latin typeface="HY헤드라인M" pitchFamily="18" charset="-127"/>
                  <a:ea typeface="HY헤드라인M" pitchFamily="18" charset="-127"/>
                </a:rPr>
                <a:t>Benefit Analysis</a:t>
              </a:r>
              <a:endParaRPr lang="ko-KR" altLang="en-US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5578475" y="2879725"/>
              <a:ext cx="360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5938838" y="2879725"/>
              <a:ext cx="0" cy="108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6515100" y="3095625"/>
              <a:ext cx="1798638" cy="7694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2200" dirty="0" smtClean="0">
                  <a:latin typeface="HY헤드라인M" pitchFamily="18" charset="-127"/>
                  <a:ea typeface="HY헤드라인M" pitchFamily="18" charset="-127"/>
                </a:rPr>
                <a:t>Economic Analysis</a:t>
              </a:r>
              <a:endParaRPr lang="ko-KR" altLang="en-US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5632617" y="4779963"/>
              <a:ext cx="3073233" cy="1323439"/>
            </a:xfrm>
            <a:prstGeom prst="rect">
              <a:avLst/>
            </a:prstGeom>
            <a:gradFill rotWithShape="1">
              <a:gsLst>
                <a:gs pos="0">
                  <a:srgbClr val="F99107"/>
                </a:gs>
                <a:gs pos="100000">
                  <a:srgbClr val="FFFFFF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99107"/>
              </a:extrusionClr>
            </a:sp3d>
          </p:spPr>
          <p:txBody>
            <a:bodyPr wrap="square">
              <a:spAutoFit/>
              <a:flatTx/>
            </a:bodyPr>
            <a:lstStyle/>
            <a:p>
              <a:r>
                <a:rPr lang="en-US" altLang="ko-KR" sz="2000" dirty="0" smtClean="0">
                  <a:latin typeface="HY헤드라인M" pitchFamily="18" charset="-127"/>
                  <a:ea typeface="HY헤드라인M" pitchFamily="18" charset="-127"/>
                </a:rPr>
                <a:t>Economic</a:t>
              </a:r>
              <a:r>
                <a:rPr lang="ko-KR" altLang="en-US" sz="2000" dirty="0" smtClean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en-US" altLang="ko-KR" sz="2000" dirty="0" smtClean="0">
                  <a:latin typeface="HY헤드라인M" pitchFamily="18" charset="-127"/>
                  <a:ea typeface="HY헤드라인M" pitchFamily="18" charset="-127"/>
                </a:rPr>
                <a:t>Justification</a:t>
              </a:r>
              <a:endParaRPr lang="ko-KR" altLang="en-US" sz="2000" dirty="0">
                <a:latin typeface="HY헤드라인M" pitchFamily="18" charset="-127"/>
                <a:ea typeface="HY헤드라인M" pitchFamily="18" charset="-127"/>
              </a:endParaRPr>
            </a:p>
            <a:p>
              <a:r>
                <a:rPr lang="ko-KR" altLang="en-US" sz="2000" dirty="0">
                  <a:latin typeface="HY헤드라인M" pitchFamily="18" charset="-127"/>
                  <a:ea typeface="HY헤드라인M" pitchFamily="18" charset="-127"/>
                </a:rPr>
                <a:t>   </a:t>
              </a:r>
              <a:r>
                <a:rPr lang="en-US" altLang="ko-KR" sz="2000" dirty="0" smtClean="0">
                  <a:latin typeface="HY헤드라인M" pitchFamily="18" charset="-127"/>
                  <a:ea typeface="HY헤드라인M" pitchFamily="18" charset="-127"/>
                </a:rPr>
                <a:t>- NPV, IRR, PB</a:t>
              </a:r>
              <a:endParaRPr lang="en-US" altLang="ko-KR" sz="2000" dirty="0">
                <a:latin typeface="HY헤드라인M" pitchFamily="18" charset="-127"/>
                <a:ea typeface="HY헤드라인M" pitchFamily="18" charset="-127"/>
              </a:endParaRPr>
            </a:p>
            <a:p>
              <a:r>
                <a:rPr lang="en-US" altLang="ko-KR" sz="2000" dirty="0">
                  <a:latin typeface="HY헤드라인M" pitchFamily="18" charset="-127"/>
                  <a:ea typeface="HY헤드라인M" pitchFamily="18" charset="-127"/>
                </a:rPr>
                <a:t>   - </a:t>
              </a:r>
              <a:r>
                <a:rPr lang="en-US" altLang="ko-KR" sz="2000" dirty="0" smtClean="0">
                  <a:latin typeface="HY헤드라인M" pitchFamily="18" charset="-127"/>
                  <a:ea typeface="HY헤드라인M" pitchFamily="18" charset="-127"/>
                </a:rPr>
                <a:t>ROI</a:t>
              </a:r>
              <a:endParaRPr lang="en-US" altLang="ko-KR" sz="2000" dirty="0">
                <a:latin typeface="HY헤드라인M" pitchFamily="18" charset="-127"/>
                <a:ea typeface="HY헤드라인M" pitchFamily="18" charset="-127"/>
              </a:endParaRPr>
            </a:p>
            <a:p>
              <a:r>
                <a:rPr lang="en-US" altLang="ko-KR" sz="2000" dirty="0">
                  <a:latin typeface="HY헤드라인M" pitchFamily="18" charset="-127"/>
                  <a:ea typeface="HY헤드라인M" pitchFamily="18" charset="-127"/>
                </a:rPr>
                <a:t>   - B/C ratio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95288" y="2663825"/>
              <a:ext cx="1946275" cy="9233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800" dirty="0" smtClean="0">
                  <a:latin typeface="HY헤드라인M" pitchFamily="18" charset="-127"/>
                  <a:ea typeface="HY헤드라인M" pitchFamily="18" charset="-127"/>
                </a:rPr>
                <a:t>Environmental</a:t>
              </a:r>
            </a:p>
            <a:p>
              <a:pPr algn="ctr">
                <a:defRPr/>
              </a:pPr>
              <a:r>
                <a:rPr lang="en-US" altLang="ko-KR" sz="1800" dirty="0" smtClean="0">
                  <a:latin typeface="HY헤드라인M" pitchFamily="18" charset="-127"/>
                  <a:ea typeface="HY헤드라인M" pitchFamily="18" charset="-127"/>
                </a:rPr>
                <a:t>(Political) Analysis</a:t>
              </a:r>
              <a:endParaRPr lang="ko-KR" altLang="en-US" sz="1800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2770188" y="2924175"/>
              <a:ext cx="0" cy="10080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11413" y="3932238"/>
              <a:ext cx="35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5938838" y="3311525"/>
              <a:ext cx="504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lg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578475" y="3960813"/>
              <a:ext cx="360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>
              <a:off x="2411413" y="2952750"/>
              <a:ext cx="358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" name="아래쪽 화살표 1"/>
          <p:cNvSpPr/>
          <p:nvPr/>
        </p:nvSpPr>
        <p:spPr bwMode="auto">
          <a:xfrm>
            <a:off x="7524328" y="3140968"/>
            <a:ext cx="648072" cy="64807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E.E., Accounting, Finance</a:t>
            </a:r>
            <a:endParaRPr lang="ko-KR" alt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2075" indent="-92075" eaLnBrk="1" hangingPunct="1"/>
            <a:r>
              <a:rPr lang="en-US" altLang="ko-KR" dirty="0" smtClean="0"/>
              <a:t> Accounting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E.E.</a:t>
            </a:r>
            <a:r>
              <a:rPr lang="ko-KR" altLang="en-US" dirty="0" smtClean="0"/>
              <a:t> </a:t>
            </a:r>
          </a:p>
          <a:p>
            <a:pPr marL="539750" lvl="1" indent="-268288" eaLnBrk="1" hangingPunct="1"/>
            <a:r>
              <a:rPr lang="en-US" altLang="ko-KR" dirty="0" smtClean="0"/>
              <a:t>Past Cashier Records vs. Future Investment Estimation</a:t>
            </a:r>
            <a:endParaRPr lang="ko-KR" altLang="en-US" dirty="0" smtClean="0"/>
          </a:p>
          <a:p>
            <a:pPr marL="539750" lvl="1" indent="-268288" eaLnBrk="1" hangingPunct="1"/>
            <a:r>
              <a:rPr lang="en-US" altLang="ko-KR" dirty="0" smtClean="0"/>
              <a:t>Ex-Post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Ex-Ante</a:t>
            </a:r>
            <a:endParaRPr lang="ko-KR" altLang="en-US" dirty="0" smtClean="0"/>
          </a:p>
          <a:p>
            <a:pPr marL="539750" lvl="1" indent="-268288" eaLnBrk="1" hangingPunct="1"/>
            <a:r>
              <a:rPr lang="en-US" altLang="ko-KR" dirty="0" smtClean="0"/>
              <a:t>Integrity </a:t>
            </a:r>
            <a:r>
              <a:rPr lang="en-US" altLang="ko-KR" dirty="0"/>
              <a:t>vs. </a:t>
            </a:r>
            <a:r>
              <a:rPr lang="en-US" altLang="ko-KR" dirty="0" smtClean="0"/>
              <a:t>Accuracy</a:t>
            </a:r>
            <a:endParaRPr lang="ko-KR" altLang="en-US" dirty="0" smtClean="0"/>
          </a:p>
          <a:p>
            <a:pPr marL="539750" lvl="1" indent="-268288" eaLnBrk="1" hangingPunct="1"/>
            <a:r>
              <a:rPr lang="en-US" altLang="ko-KR" dirty="0"/>
              <a:t>H</a:t>
            </a:r>
            <a:r>
              <a:rPr lang="en-US" altLang="ko-KR" dirty="0" smtClean="0"/>
              <a:t>istorian vs. Fortune teller</a:t>
            </a:r>
          </a:p>
          <a:p>
            <a:pPr marL="539750" lvl="1" indent="-268288" eaLnBrk="1" hangingPunct="1"/>
            <a:endParaRPr lang="en-US" altLang="ko-KR" dirty="0" smtClean="0"/>
          </a:p>
          <a:p>
            <a:pPr marL="92075" indent="-92075" eaLnBrk="1" hangingPunct="1"/>
            <a:r>
              <a:rPr lang="en-US" altLang="ko-KR" dirty="0" smtClean="0"/>
              <a:t> Finance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E.E.</a:t>
            </a:r>
            <a:endParaRPr lang="ko-KR" altLang="en-US" dirty="0" smtClean="0"/>
          </a:p>
          <a:p>
            <a:pPr marL="539750" lvl="1" indent="-268288" eaLnBrk="1" hangingPunct="1"/>
            <a:r>
              <a:rPr lang="en-US" altLang="ko-KR" dirty="0" smtClean="0"/>
              <a:t>Fund </a:t>
            </a:r>
            <a:r>
              <a:rPr lang="en-US" altLang="ko-KR" dirty="0" err="1" smtClean="0"/>
              <a:t>Mgmt</a:t>
            </a:r>
            <a:r>
              <a:rPr lang="en-US" altLang="ko-KR" dirty="0" smtClean="0"/>
              <a:t> &amp; Financial Investment vs. Project Investment</a:t>
            </a:r>
            <a:endParaRPr lang="ko-KR" altLang="en-US" dirty="0" smtClean="0"/>
          </a:p>
          <a:p>
            <a:pPr marL="539750" lvl="1" indent="-268288" eaLnBrk="1" hangingPunct="1"/>
            <a:r>
              <a:rPr lang="en-US" altLang="ko-KR" dirty="0" smtClean="0"/>
              <a:t>Financing, Stock&amp; Bond Issue, M&amp;A vs. New Technology &amp; Business Investment</a:t>
            </a:r>
            <a:endParaRPr lang="ko-KR" altLang="en-US" dirty="0" smtClean="0"/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1763713" y="5516563"/>
            <a:ext cx="1368425" cy="1008062"/>
          </a:xfrm>
          <a:prstGeom prst="rightArrow">
            <a:avLst>
              <a:gd name="adj1" fmla="val 50000"/>
              <a:gd name="adj2" fmla="val 339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3543300" y="5507038"/>
            <a:ext cx="530645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400" dirty="0" smtClean="0">
                <a:solidFill>
                  <a:srgbClr val="FF0000"/>
                </a:solidFill>
              </a:rPr>
              <a:t>Need All the Answers!</a:t>
            </a:r>
            <a:endParaRPr lang="en-US" altLang="ko-KR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35075"/>
            <a:ext cx="8335963" cy="914400"/>
          </a:xfrm>
        </p:spPr>
        <p:txBody>
          <a:bodyPr/>
          <a:lstStyle/>
          <a:p>
            <a:pPr algn="ctr" eaLnBrk="1" hangingPunct="1"/>
            <a:r>
              <a:rPr lang="en-US" altLang="ko-KR" sz="5400" dirty="0" smtClean="0"/>
              <a:t>Basics of Economics</a:t>
            </a:r>
            <a:endParaRPr lang="ko-KR" altLang="en-US" sz="5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573016"/>
            <a:ext cx="63341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3429000"/>
            <a:ext cx="62865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3573016"/>
            <a:ext cx="663892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9792" y="2276872"/>
            <a:ext cx="46089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solidFill>
                  <a:srgbClr val="002060"/>
                </a:solidFill>
              </a:rPr>
              <a:t>Thank you !</a:t>
            </a:r>
            <a:endParaRPr lang="ko-KR" altLang="en-US" sz="6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66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2808312" cy="4273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564904"/>
            <a:ext cx="5916149" cy="41044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직사각형 2"/>
          <p:cNvSpPr/>
          <p:nvPr/>
        </p:nvSpPr>
        <p:spPr bwMode="auto">
          <a:xfrm>
            <a:off x="3331238" y="5013176"/>
            <a:ext cx="1584176" cy="72008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34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BdfcR-8hEY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07604" y="260648"/>
            <a:ext cx="7416824" cy="4884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6" y="5301208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https://www.youtube.com/watch?v=0O2Rq4HJBxw&amp;list=PL30C13C91CFFEFEA6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1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2656"/>
            <a:ext cx="2376264" cy="35822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https://theboar.org/wp-content/uploads/2013/06/whatmoneycantbuy_HelenKal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32656"/>
            <a:ext cx="4716016" cy="628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7155975" y="4398356"/>
            <a:ext cx="699552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7308304" y="3476302"/>
            <a:ext cx="1080120" cy="5287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283968" y="4133974"/>
            <a:ext cx="1512168" cy="102321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24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nsoN-LS8R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87624" y="188640"/>
            <a:ext cx="7547325" cy="5040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5517232"/>
            <a:ext cx="657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https://www.youtube.com/watch?v=GvDpYHyBlgc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23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633"/>
            <a:ext cx="2592288" cy="39029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068960"/>
            <a:ext cx="7224874" cy="34899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4221088"/>
            <a:ext cx="7224874" cy="22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OmQqBX6Dn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15616" y="260648"/>
            <a:ext cx="7776864" cy="43744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7664" y="5013176"/>
            <a:ext cx="6368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https://www.youtube.com/watch?v=4ChHc5jhZxs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47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692696"/>
            <a:ext cx="7056784" cy="53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넥타이">
  <a:themeElements>
    <a:clrScheme name="넥타이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넥타이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넥타이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넥타이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넥타이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넥타이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넥타이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넥타이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Office\Templates\디자인\넥타이.pot</Template>
  <TotalTime>4223</TotalTime>
  <Words>483</Words>
  <Application>Microsoft Office PowerPoint</Application>
  <PresentationFormat>화면 슬라이드 쇼(4:3)</PresentationFormat>
  <Paragraphs>126</Paragraphs>
  <Slides>23</Slides>
  <Notes>12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HY헤드라인M</vt:lpstr>
      <vt:lpstr>굴림</vt:lpstr>
      <vt:lpstr>맑은 고딕</vt:lpstr>
      <vt:lpstr>Arial</vt:lpstr>
      <vt:lpstr>Cambria Math</vt:lpstr>
      <vt:lpstr>Symbol</vt:lpstr>
      <vt:lpstr>Times New Roman</vt:lpstr>
      <vt:lpstr>Wingdings</vt:lpstr>
      <vt:lpstr>넥타이</vt:lpstr>
      <vt:lpstr>Concept of  Engineering Economy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Engineering vs. Eng. Economy</vt:lpstr>
      <vt:lpstr>Engineering vs. Eng. Economy</vt:lpstr>
      <vt:lpstr>Eng. Economy Procedures</vt:lpstr>
      <vt:lpstr>Engineering Economy</vt:lpstr>
      <vt:lpstr>Time Value of Money</vt:lpstr>
      <vt:lpstr>Examples</vt:lpstr>
      <vt:lpstr>PowerPoint 프레젠테이션</vt:lpstr>
      <vt:lpstr>Procedures for Economic Analysis</vt:lpstr>
      <vt:lpstr>E.E., Accounting, Finance</vt:lpstr>
      <vt:lpstr>Basics of Economics</vt:lpstr>
      <vt:lpstr>PowerPoint 프레젠테이션</vt:lpstr>
    </vt:vector>
  </TitlesOfParts>
  <Company>snut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재무제표의 이해와 분석</dc:title>
  <dc:creator>안재경</dc:creator>
  <cp:lastModifiedBy>user</cp:lastModifiedBy>
  <cp:revision>180</cp:revision>
  <dcterms:created xsi:type="dcterms:W3CDTF">2003-03-04T05:34:01Z</dcterms:created>
  <dcterms:modified xsi:type="dcterms:W3CDTF">2022-02-15T05:50:18Z</dcterms:modified>
</cp:coreProperties>
</file>